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53"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0"/>
    <p:restoredTop sz="95958"/>
  </p:normalViewPr>
  <p:slideViewPr>
    <p:cSldViewPr snapToGrid="0">
      <p:cViewPr varScale="1">
        <p:scale>
          <a:sx n="112" d="100"/>
          <a:sy n="112" d="100"/>
        </p:scale>
        <p:origin x="51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fr-FR"/>
              <a:t>Modifiez le style du titre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1/30/2025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‹N°›</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fr-FR"/>
              <a:t>Modifiez le style du titre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fr-FR"/>
              <a:t>Modifiez le style du titre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8" name="Title 1"/>
          <p:cNvSpPr>
            <a:spLocks noGrp="1"/>
          </p:cNvSpPr>
          <p:nvPr>
            <p:ph type="title"/>
          </p:nvPr>
        </p:nvSpPr>
        <p:spPr>
          <a:xfrm>
            <a:off x="685801" y="609600"/>
            <a:ext cx="10131425" cy="1456267"/>
          </a:xfrm>
        </p:spPr>
        <p:txBody>
          <a:bodyPr/>
          <a:lstStyle/>
          <a:p>
            <a:r>
              <a:rPr lang="fr-FR"/>
              <a:t>Modifiez le style du titre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fr-FR"/>
              <a:t>Modifiez le style du titre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1/30/2025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6F4F10-C3C5-53FE-A9DA-0C7EBA89C883}"/>
              </a:ext>
            </a:extLst>
          </p:cNvPr>
          <p:cNvSpPr>
            <a:spLocks noGrp="1"/>
          </p:cNvSpPr>
          <p:nvPr>
            <p:ph type="ctrTitle"/>
          </p:nvPr>
        </p:nvSpPr>
        <p:spPr/>
        <p:txBody>
          <a:bodyPr/>
          <a:lstStyle/>
          <a:p>
            <a:r>
              <a:rPr lang="fr-FR" dirty="0"/>
              <a:t>Les concepts de base de la POO</a:t>
            </a:r>
          </a:p>
        </p:txBody>
      </p:sp>
      <p:sp>
        <p:nvSpPr>
          <p:cNvPr id="3" name="Sous-titre 2">
            <a:extLst>
              <a:ext uri="{FF2B5EF4-FFF2-40B4-BE49-F238E27FC236}">
                <a16:creationId xmlns:a16="http://schemas.microsoft.com/office/drawing/2014/main" id="{3A6EF0F6-E3C0-55C2-3248-6EE850C26F4E}"/>
              </a:ext>
            </a:extLst>
          </p:cNvPr>
          <p:cNvSpPr>
            <a:spLocks noGrp="1"/>
          </p:cNvSpPr>
          <p:nvPr>
            <p:ph type="subTitle" idx="1"/>
          </p:nvPr>
        </p:nvSpPr>
        <p:spPr/>
        <p:txBody>
          <a:bodyPr/>
          <a:lstStyle/>
          <a:p>
            <a:r>
              <a:rPr lang="fr-FR" dirty="0"/>
              <a:t>Par Florian </a:t>
            </a:r>
            <a:r>
              <a:rPr lang="fr-FR" dirty="0" err="1"/>
              <a:t>Mancieri</a:t>
            </a:r>
            <a:endParaRPr lang="fr-FR" dirty="0"/>
          </a:p>
        </p:txBody>
      </p:sp>
    </p:spTree>
    <p:extLst>
      <p:ext uri="{BB962C8B-B14F-4D97-AF65-F5344CB8AC3E}">
        <p14:creationId xmlns:p14="http://schemas.microsoft.com/office/powerpoint/2010/main" val="3021856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D6EEE0-F0FD-EA3B-DDD4-EB946ACD1D11}"/>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A0A734DF-1A06-6920-0DDB-2E65673BF121}"/>
              </a:ext>
            </a:extLst>
          </p:cNvPr>
          <p:cNvSpPr>
            <a:spLocks noGrp="1"/>
          </p:cNvSpPr>
          <p:nvPr>
            <p:ph idx="1"/>
          </p:nvPr>
        </p:nvSpPr>
        <p:spPr>
          <a:xfrm>
            <a:off x="685801" y="2142067"/>
            <a:ext cx="5629541" cy="3649133"/>
          </a:xfrm>
        </p:spPr>
        <p:txBody>
          <a:bodyPr/>
          <a:lstStyle/>
          <a:p>
            <a:pPr marL="342900" indent="-342900" algn="l">
              <a:buFont typeface="+mj-lt"/>
              <a:buAutoNum type="arabicPeriod" startAt="5"/>
            </a:pPr>
            <a:r>
              <a:rPr lang="fr-FR" b="1" i="0" dirty="0">
                <a:effectLst/>
                <a:latin typeface="Söhne"/>
              </a:rPr>
              <a:t>Constructeur et Destructeur :</a:t>
            </a:r>
          </a:p>
          <a:p>
            <a:pPr algn="l">
              <a:buFont typeface="Arial" panose="020B0604020202020204" pitchFamily="34" charset="0"/>
              <a:buChar char="•"/>
            </a:pPr>
            <a:r>
              <a:rPr lang="fr-FR" b="0" i="0" dirty="0">
                <a:effectLst/>
                <a:latin typeface="Söhne"/>
              </a:rPr>
              <a:t>Un constructeur est une méthode spéciale appelée lors de la création d'une nouvelle instance de la classe. Il est souvent utilisé pour initialiser les attributs de l'objet.</a:t>
            </a:r>
          </a:p>
          <a:p>
            <a:pPr algn="l">
              <a:buFont typeface="Arial" panose="020B0604020202020204" pitchFamily="34" charset="0"/>
              <a:buChar char="•"/>
            </a:pPr>
            <a:r>
              <a:rPr lang="fr-FR" b="0" i="0" dirty="0">
                <a:effectLst/>
                <a:latin typeface="Söhne"/>
              </a:rPr>
              <a:t>Un destructeur est une méthode spéciale appelée lorsqu'une instance de la classe est détruite (par exemple, à la fin du script). Il peut être utilisé pour libérer des ressources.</a:t>
            </a:r>
          </a:p>
          <a:p>
            <a:pPr algn="l">
              <a:buFont typeface="Arial" panose="020B0604020202020204" pitchFamily="34" charset="0"/>
              <a:buChar char="•"/>
            </a:pPr>
            <a:r>
              <a:rPr lang="fr-FR" b="1" i="0" dirty="0">
                <a:effectLst/>
                <a:latin typeface="Söhne"/>
              </a:rPr>
              <a:t>Exemple avec Constructeur :</a:t>
            </a:r>
            <a:endParaRPr lang="fr-FR" b="0" i="0" dirty="0">
              <a:effectLst/>
              <a:latin typeface="Söhne"/>
            </a:endParaRPr>
          </a:p>
          <a:p>
            <a:pPr marL="0" indent="0">
              <a:buNone/>
            </a:pPr>
            <a:endParaRPr lang="fr-FR" dirty="0"/>
          </a:p>
        </p:txBody>
      </p:sp>
      <p:pic>
        <p:nvPicPr>
          <p:cNvPr id="5" name="Image 4">
            <a:extLst>
              <a:ext uri="{FF2B5EF4-FFF2-40B4-BE49-F238E27FC236}">
                <a16:creationId xmlns:a16="http://schemas.microsoft.com/office/drawing/2014/main" id="{BA405ABD-686A-12F9-4318-C65DA3CB09C7}"/>
              </a:ext>
            </a:extLst>
          </p:cNvPr>
          <p:cNvPicPr>
            <a:picLocks noChangeAspect="1"/>
          </p:cNvPicPr>
          <p:nvPr/>
        </p:nvPicPr>
        <p:blipFill>
          <a:blip r:embed="rId2"/>
          <a:stretch>
            <a:fillRect/>
          </a:stretch>
        </p:blipFill>
        <p:spPr>
          <a:xfrm>
            <a:off x="6470848" y="2230729"/>
            <a:ext cx="5396984" cy="3471808"/>
          </a:xfrm>
          <a:prstGeom prst="rect">
            <a:avLst/>
          </a:prstGeom>
        </p:spPr>
      </p:pic>
    </p:spTree>
    <p:extLst>
      <p:ext uri="{BB962C8B-B14F-4D97-AF65-F5344CB8AC3E}">
        <p14:creationId xmlns:p14="http://schemas.microsoft.com/office/powerpoint/2010/main" val="282807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978360-A9E6-D0CD-B9CE-2673E1C2B62E}"/>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02D4EB95-CBFC-DA7A-9A5C-AAE30169C17D}"/>
              </a:ext>
            </a:extLst>
          </p:cNvPr>
          <p:cNvSpPr>
            <a:spLocks noGrp="1"/>
          </p:cNvSpPr>
          <p:nvPr>
            <p:ph idx="1"/>
          </p:nvPr>
        </p:nvSpPr>
        <p:spPr>
          <a:xfrm>
            <a:off x="685801" y="2142068"/>
            <a:ext cx="9577698" cy="2301746"/>
          </a:xfrm>
        </p:spPr>
        <p:txBody>
          <a:bodyPr/>
          <a:lstStyle/>
          <a:p>
            <a:pPr marL="342900" indent="-342900" algn="l">
              <a:buFont typeface="+mj-lt"/>
              <a:buAutoNum type="arabicPeriod" startAt="6"/>
            </a:pPr>
            <a:r>
              <a:rPr lang="fr-FR" b="1" i="0" dirty="0">
                <a:effectLst/>
                <a:latin typeface="Söhne"/>
              </a:rPr>
              <a:t>Méthodes Magiques :</a:t>
            </a:r>
          </a:p>
          <a:p>
            <a:pPr algn="l">
              <a:buFont typeface="Arial" panose="020B0604020202020204" pitchFamily="34" charset="0"/>
              <a:buChar char="•"/>
            </a:pPr>
            <a:r>
              <a:rPr lang="fr-FR" b="0" i="0" dirty="0">
                <a:effectLst/>
                <a:latin typeface="Söhne"/>
              </a:rPr>
              <a:t>Les méthodes magiques sont des méthodes spéciales prédéfinies en PHP qui commencent généralement par deux caractères de soulignement (__). Par exemple, __</a:t>
            </a:r>
            <a:r>
              <a:rPr lang="fr-FR" b="0" i="0" dirty="0" err="1">
                <a:effectLst/>
                <a:latin typeface="Söhne"/>
              </a:rPr>
              <a:t>construct</a:t>
            </a:r>
            <a:r>
              <a:rPr lang="fr-FR" b="0" i="0" dirty="0">
                <a:effectLst/>
                <a:latin typeface="Söhne"/>
              </a:rPr>
              <a:t> est utilisé pour définir le constructeur.</a:t>
            </a:r>
          </a:p>
          <a:p>
            <a:pPr algn="l">
              <a:buFont typeface="Arial" panose="020B0604020202020204" pitchFamily="34" charset="0"/>
              <a:buChar char="•"/>
            </a:pPr>
            <a:r>
              <a:rPr lang="fr-FR" b="1" i="0" dirty="0">
                <a:effectLst/>
                <a:latin typeface="Söhne"/>
              </a:rPr>
              <a:t>Exemple :</a:t>
            </a:r>
            <a:endParaRPr lang="fr-FR" b="0" i="0" dirty="0">
              <a:effectLst/>
              <a:latin typeface="Söhne"/>
            </a:endParaRPr>
          </a:p>
          <a:p>
            <a:pPr marL="0" indent="0">
              <a:buNone/>
            </a:pPr>
            <a:endParaRPr lang="fr-FR" dirty="0"/>
          </a:p>
        </p:txBody>
      </p:sp>
      <p:pic>
        <p:nvPicPr>
          <p:cNvPr id="5" name="Image 4">
            <a:extLst>
              <a:ext uri="{FF2B5EF4-FFF2-40B4-BE49-F238E27FC236}">
                <a16:creationId xmlns:a16="http://schemas.microsoft.com/office/drawing/2014/main" id="{D0C7E3BE-1397-4201-6088-450A94B19394}"/>
              </a:ext>
            </a:extLst>
          </p:cNvPr>
          <p:cNvPicPr>
            <a:picLocks noChangeAspect="1"/>
          </p:cNvPicPr>
          <p:nvPr/>
        </p:nvPicPr>
        <p:blipFill>
          <a:blip r:embed="rId2"/>
          <a:stretch>
            <a:fillRect/>
          </a:stretch>
        </p:blipFill>
        <p:spPr>
          <a:xfrm>
            <a:off x="2394766" y="4631821"/>
            <a:ext cx="6159768" cy="2053256"/>
          </a:xfrm>
          <a:prstGeom prst="rect">
            <a:avLst/>
          </a:prstGeom>
        </p:spPr>
      </p:pic>
    </p:spTree>
    <p:extLst>
      <p:ext uri="{BB962C8B-B14F-4D97-AF65-F5344CB8AC3E}">
        <p14:creationId xmlns:p14="http://schemas.microsoft.com/office/powerpoint/2010/main" val="167999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C1837C-4203-F1CC-1CFE-F8B1624B7A3F}"/>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09972082-B6E8-A62F-49C6-D1594457A3AE}"/>
              </a:ext>
            </a:extLst>
          </p:cNvPr>
          <p:cNvSpPr>
            <a:spLocks noGrp="1"/>
          </p:cNvSpPr>
          <p:nvPr>
            <p:ph idx="1"/>
          </p:nvPr>
        </p:nvSpPr>
        <p:spPr/>
        <p:txBody>
          <a:bodyPr/>
          <a:lstStyle/>
          <a:p>
            <a:pPr marL="342900" indent="-342900">
              <a:buFont typeface="+mj-lt"/>
              <a:buAutoNum type="arabicPeriod" startAt="7"/>
            </a:pPr>
            <a:r>
              <a:rPr lang="fr-FR" b="1" i="0" dirty="0">
                <a:effectLst/>
                <a:latin typeface="Söhne"/>
              </a:rPr>
              <a:t>Exemple Complet :</a:t>
            </a:r>
          </a:p>
          <a:p>
            <a:pPr marL="0" indent="0">
              <a:buNone/>
            </a:pPr>
            <a:endParaRPr lang="fr-FR" dirty="0"/>
          </a:p>
        </p:txBody>
      </p:sp>
      <p:pic>
        <p:nvPicPr>
          <p:cNvPr id="5" name="Image 4">
            <a:extLst>
              <a:ext uri="{FF2B5EF4-FFF2-40B4-BE49-F238E27FC236}">
                <a16:creationId xmlns:a16="http://schemas.microsoft.com/office/drawing/2014/main" id="{CB6B0D5A-5A70-4CA8-626F-C2D66590CEAB}"/>
              </a:ext>
            </a:extLst>
          </p:cNvPr>
          <p:cNvPicPr>
            <a:picLocks noChangeAspect="1"/>
          </p:cNvPicPr>
          <p:nvPr/>
        </p:nvPicPr>
        <p:blipFill>
          <a:blip r:embed="rId2"/>
          <a:stretch>
            <a:fillRect/>
          </a:stretch>
        </p:blipFill>
        <p:spPr>
          <a:xfrm>
            <a:off x="3507715" y="1794617"/>
            <a:ext cx="5395074" cy="4966530"/>
          </a:xfrm>
          <a:prstGeom prst="rect">
            <a:avLst/>
          </a:prstGeom>
        </p:spPr>
      </p:pic>
    </p:spTree>
    <p:extLst>
      <p:ext uri="{BB962C8B-B14F-4D97-AF65-F5344CB8AC3E}">
        <p14:creationId xmlns:p14="http://schemas.microsoft.com/office/powerpoint/2010/main" val="219028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65BF7F-1765-BE83-A7D2-75F405C4E533}"/>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A821DACD-D7C5-DF3F-B155-A574695EEEBA}"/>
              </a:ext>
            </a:extLst>
          </p:cNvPr>
          <p:cNvSpPr>
            <a:spLocks noGrp="1"/>
          </p:cNvSpPr>
          <p:nvPr>
            <p:ph idx="1"/>
          </p:nvPr>
        </p:nvSpPr>
        <p:spPr/>
        <p:txBody>
          <a:bodyPr/>
          <a:lstStyle/>
          <a:p>
            <a:pPr marL="0" indent="0" algn="l">
              <a:buNone/>
            </a:pPr>
            <a:r>
              <a:rPr lang="fr-FR" b="0" i="0" dirty="0">
                <a:effectLst/>
                <a:latin typeface="Söhne"/>
              </a:rPr>
              <a:t>la classe Personne est définie avec deux attributs ($nom et $</a:t>
            </a:r>
            <a:r>
              <a:rPr lang="fr-FR" b="0" i="0" dirty="0" err="1">
                <a:effectLst/>
                <a:latin typeface="Söhne"/>
              </a:rPr>
              <a:t>age</a:t>
            </a:r>
            <a:r>
              <a:rPr lang="fr-FR" b="0" i="0" dirty="0">
                <a:effectLst/>
                <a:latin typeface="Söhne"/>
              </a:rPr>
              <a:t>), un constructeur (__</a:t>
            </a:r>
            <a:r>
              <a:rPr lang="fr-FR" b="0" i="0" dirty="0" err="1">
                <a:effectLst/>
                <a:latin typeface="Söhne"/>
              </a:rPr>
              <a:t>construct</a:t>
            </a:r>
            <a:r>
              <a:rPr lang="fr-FR" b="0" i="0" dirty="0">
                <a:effectLst/>
                <a:latin typeface="Söhne"/>
              </a:rPr>
              <a:t>) pour initialiser ces attributs lors de la création de l'objet, et une méthode (</a:t>
            </a:r>
            <a:r>
              <a:rPr lang="fr-FR" b="0" i="0" dirty="0" err="1">
                <a:effectLst/>
                <a:latin typeface="Söhne"/>
              </a:rPr>
              <a:t>sePresenter</a:t>
            </a:r>
            <a:r>
              <a:rPr lang="fr-FR" b="0" i="0" dirty="0">
                <a:effectLst/>
                <a:latin typeface="Söhne"/>
              </a:rPr>
              <a:t>) pour afficher une présentation de la personne.</a:t>
            </a:r>
          </a:p>
          <a:p>
            <a:pPr marL="0" indent="0" algn="l">
              <a:buNone/>
            </a:pPr>
            <a:r>
              <a:rPr lang="fr-FR" b="0" i="0" dirty="0">
                <a:effectLst/>
                <a:latin typeface="Söhne"/>
              </a:rPr>
              <a:t>Ensuite, une instance de la classe Personne est créée avec les valeurs "Alice" et 25 pour les attributs nom et </a:t>
            </a:r>
            <a:r>
              <a:rPr lang="fr-FR" b="0" i="0" dirty="0" err="1">
                <a:effectLst/>
                <a:latin typeface="Söhne"/>
              </a:rPr>
              <a:t>age</a:t>
            </a:r>
            <a:r>
              <a:rPr lang="fr-FR" b="0" i="0" dirty="0">
                <a:effectLst/>
                <a:latin typeface="Söhne"/>
              </a:rPr>
              <a:t>. La méthode </a:t>
            </a:r>
            <a:r>
              <a:rPr lang="fr-FR" b="0" i="0" dirty="0" err="1">
                <a:effectLst/>
                <a:latin typeface="Söhne"/>
              </a:rPr>
              <a:t>sePresenter</a:t>
            </a:r>
            <a:r>
              <a:rPr lang="fr-FR" b="0" i="0" dirty="0">
                <a:effectLst/>
                <a:latin typeface="Söhne"/>
              </a:rPr>
              <a:t> est ensuite appelée sur cette instance, affichant le message "Je m'appelle Alice et j'ai 25 ans."</a:t>
            </a:r>
          </a:p>
          <a:p>
            <a:pPr marL="0" indent="0">
              <a:buNone/>
            </a:pPr>
            <a:endParaRPr lang="fr-FR" dirty="0"/>
          </a:p>
        </p:txBody>
      </p:sp>
    </p:spTree>
    <p:extLst>
      <p:ext uri="{BB962C8B-B14F-4D97-AF65-F5344CB8AC3E}">
        <p14:creationId xmlns:p14="http://schemas.microsoft.com/office/powerpoint/2010/main" val="272829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5C450A-D050-2E4C-FA1F-4561A97EF8C2}"/>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A3F48FE0-4E26-5CD6-50D9-E7B5E76AFC91}"/>
              </a:ext>
            </a:extLst>
          </p:cNvPr>
          <p:cNvSpPr>
            <a:spLocks noGrp="1"/>
          </p:cNvSpPr>
          <p:nvPr>
            <p:ph idx="1"/>
          </p:nvPr>
        </p:nvSpPr>
        <p:spPr>
          <a:xfrm>
            <a:off x="685802" y="2142067"/>
            <a:ext cx="4834782" cy="3649133"/>
          </a:xfrm>
        </p:spPr>
        <p:txBody>
          <a:bodyPr/>
          <a:lstStyle/>
          <a:p>
            <a:pPr marL="342900" indent="-342900" algn="l">
              <a:buFont typeface="+mj-lt"/>
              <a:buAutoNum type="arabicPeriod" startAt="8"/>
            </a:pPr>
            <a:r>
              <a:rPr lang="fr-FR" b="1" i="0" dirty="0">
                <a:effectLst/>
                <a:latin typeface="Söhne"/>
              </a:rPr>
              <a:t>Héritage :</a:t>
            </a:r>
          </a:p>
          <a:p>
            <a:pPr algn="l"/>
            <a:r>
              <a:rPr lang="fr-FR" b="0" i="0" dirty="0">
                <a:effectLst/>
                <a:latin typeface="Söhne"/>
              </a:rPr>
              <a:t>L'héritage est un concept important en POO qui permet à une classe (classe fille) de prendre les attributs et les méthodes d'une autre classe (classe parente). Voici un exemple d'héritage :</a:t>
            </a:r>
          </a:p>
          <a:p>
            <a:pPr marL="0" indent="0">
              <a:buNone/>
            </a:pPr>
            <a:endParaRPr lang="fr-FR" dirty="0"/>
          </a:p>
        </p:txBody>
      </p:sp>
      <p:pic>
        <p:nvPicPr>
          <p:cNvPr id="5" name="Image 4">
            <a:extLst>
              <a:ext uri="{FF2B5EF4-FFF2-40B4-BE49-F238E27FC236}">
                <a16:creationId xmlns:a16="http://schemas.microsoft.com/office/drawing/2014/main" id="{0F84AD57-7778-35C4-74CD-BF7A2D2FE707}"/>
              </a:ext>
            </a:extLst>
          </p:cNvPr>
          <p:cNvPicPr>
            <a:picLocks noChangeAspect="1"/>
          </p:cNvPicPr>
          <p:nvPr/>
        </p:nvPicPr>
        <p:blipFill>
          <a:blip r:embed="rId2"/>
          <a:stretch>
            <a:fillRect/>
          </a:stretch>
        </p:blipFill>
        <p:spPr>
          <a:xfrm>
            <a:off x="5623133" y="1905102"/>
            <a:ext cx="6380154" cy="4446346"/>
          </a:xfrm>
          <a:prstGeom prst="rect">
            <a:avLst/>
          </a:prstGeom>
        </p:spPr>
      </p:pic>
    </p:spTree>
    <p:extLst>
      <p:ext uri="{BB962C8B-B14F-4D97-AF65-F5344CB8AC3E}">
        <p14:creationId xmlns:p14="http://schemas.microsoft.com/office/powerpoint/2010/main" val="233922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69F0DD-2E63-FEA8-FEB1-79EE9A374843}"/>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251AF4E1-CF95-C9E7-B5AD-B04EA2D9EA16}"/>
              </a:ext>
            </a:extLst>
          </p:cNvPr>
          <p:cNvSpPr>
            <a:spLocks noGrp="1"/>
          </p:cNvSpPr>
          <p:nvPr>
            <p:ph idx="1"/>
          </p:nvPr>
        </p:nvSpPr>
        <p:spPr/>
        <p:txBody>
          <a:bodyPr/>
          <a:lstStyle/>
          <a:p>
            <a:pPr marL="0" indent="0">
              <a:buNone/>
            </a:pPr>
            <a:r>
              <a:rPr lang="fr-FR" b="0" i="0" dirty="0">
                <a:effectLst/>
                <a:latin typeface="Söhne"/>
              </a:rPr>
              <a:t>Dans cet exemple, la classe </a:t>
            </a:r>
            <a:r>
              <a:rPr lang="fr-FR" dirty="0"/>
              <a:t>Etudiant</a:t>
            </a:r>
            <a:r>
              <a:rPr lang="fr-FR" b="0" i="0" dirty="0">
                <a:effectLst/>
                <a:latin typeface="Söhne"/>
              </a:rPr>
              <a:t> hérite de la classe </a:t>
            </a:r>
            <a:r>
              <a:rPr lang="fr-FR" dirty="0"/>
              <a:t>Personne</a:t>
            </a:r>
            <a:r>
              <a:rPr lang="fr-FR" b="0" i="0" dirty="0">
                <a:effectLst/>
                <a:latin typeface="Söhne"/>
              </a:rPr>
              <a:t>. Elle possède un attribut supplémentaire (</a:t>
            </a:r>
            <a:r>
              <a:rPr lang="fr-FR" dirty="0"/>
              <a:t>$niveau</a:t>
            </a:r>
            <a:r>
              <a:rPr lang="fr-FR" b="0" i="0" dirty="0">
                <a:effectLst/>
                <a:latin typeface="Söhne"/>
              </a:rPr>
              <a:t>) et redéfinit le constructeur pour ajouter l'initialisation de cet attribut. L'instance </a:t>
            </a:r>
            <a:r>
              <a:rPr lang="fr-FR" dirty="0"/>
              <a:t>$etudiant1</a:t>
            </a:r>
            <a:r>
              <a:rPr lang="fr-FR" b="0" i="0" dirty="0">
                <a:effectLst/>
                <a:latin typeface="Söhne"/>
              </a:rPr>
              <a:t> peut utiliser à la fois les méthodes héritées de </a:t>
            </a:r>
            <a:r>
              <a:rPr lang="fr-FR" dirty="0"/>
              <a:t>Personne</a:t>
            </a:r>
            <a:r>
              <a:rPr lang="fr-FR" b="0" i="0" dirty="0">
                <a:effectLst/>
                <a:latin typeface="Söhne"/>
              </a:rPr>
              <a:t> et les méthodes spécifiques à </a:t>
            </a:r>
            <a:r>
              <a:rPr lang="fr-FR" dirty="0"/>
              <a:t>Etudiant</a:t>
            </a:r>
            <a:r>
              <a:rPr lang="fr-FR" b="0" i="0" dirty="0">
                <a:effectLst/>
                <a:latin typeface="Söhne"/>
              </a:rPr>
              <a:t>.</a:t>
            </a:r>
            <a:endParaRPr lang="fr-FR" dirty="0"/>
          </a:p>
        </p:txBody>
      </p:sp>
    </p:spTree>
    <p:extLst>
      <p:ext uri="{BB962C8B-B14F-4D97-AF65-F5344CB8AC3E}">
        <p14:creationId xmlns:p14="http://schemas.microsoft.com/office/powerpoint/2010/main" val="774304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BA36F2-5771-37CA-E0BD-CD12B1CF4516}"/>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E72695DA-71D5-733A-BC97-AE1299FA4554}"/>
              </a:ext>
            </a:extLst>
          </p:cNvPr>
          <p:cNvSpPr>
            <a:spLocks noGrp="1"/>
          </p:cNvSpPr>
          <p:nvPr>
            <p:ph idx="1"/>
          </p:nvPr>
        </p:nvSpPr>
        <p:spPr>
          <a:xfrm>
            <a:off x="685802" y="2142067"/>
            <a:ext cx="4663866" cy="3649133"/>
          </a:xfrm>
        </p:spPr>
        <p:txBody>
          <a:bodyPr/>
          <a:lstStyle/>
          <a:p>
            <a:pPr marL="342900" indent="-342900" algn="l">
              <a:buFont typeface="+mj-lt"/>
              <a:buAutoNum type="arabicPeriod" startAt="9"/>
            </a:pPr>
            <a:r>
              <a:rPr lang="fr-FR" b="1" i="0" dirty="0">
                <a:effectLst/>
                <a:latin typeface="Söhne"/>
              </a:rPr>
              <a:t>Abstract Classes et Interfaces :</a:t>
            </a:r>
          </a:p>
          <a:p>
            <a:pPr algn="l">
              <a:buFont typeface="Arial" panose="020B0604020202020204" pitchFamily="34" charset="0"/>
              <a:buChar char="•"/>
            </a:pPr>
            <a:r>
              <a:rPr lang="fr-FR" b="1" i="0" dirty="0">
                <a:effectLst/>
                <a:latin typeface="Söhne"/>
              </a:rPr>
              <a:t>Abstract Classes :</a:t>
            </a:r>
            <a:r>
              <a:rPr lang="fr-FR" b="0" i="0" dirty="0">
                <a:effectLst/>
                <a:latin typeface="Söhne"/>
              </a:rPr>
              <a:t> Une classe abstraite est une classe qui ne peut pas être instanciée directement. Elle peut contenir des méthodes abstraites (non implémentées) et des méthodes concrètes.</a:t>
            </a:r>
          </a:p>
          <a:p>
            <a:pPr marL="0" indent="0">
              <a:buNone/>
            </a:pPr>
            <a:endParaRPr lang="fr-FR" dirty="0"/>
          </a:p>
        </p:txBody>
      </p:sp>
      <p:pic>
        <p:nvPicPr>
          <p:cNvPr id="5" name="Image 4">
            <a:extLst>
              <a:ext uri="{FF2B5EF4-FFF2-40B4-BE49-F238E27FC236}">
                <a16:creationId xmlns:a16="http://schemas.microsoft.com/office/drawing/2014/main" id="{BAFBABBC-5730-1AFE-0810-897E9297F975}"/>
              </a:ext>
            </a:extLst>
          </p:cNvPr>
          <p:cNvPicPr>
            <a:picLocks noChangeAspect="1"/>
          </p:cNvPicPr>
          <p:nvPr/>
        </p:nvPicPr>
        <p:blipFill>
          <a:blip r:embed="rId2"/>
          <a:stretch>
            <a:fillRect/>
          </a:stretch>
        </p:blipFill>
        <p:spPr>
          <a:xfrm>
            <a:off x="5665861" y="2426501"/>
            <a:ext cx="6016973" cy="2741647"/>
          </a:xfrm>
          <a:prstGeom prst="rect">
            <a:avLst/>
          </a:prstGeom>
        </p:spPr>
      </p:pic>
    </p:spTree>
    <p:extLst>
      <p:ext uri="{BB962C8B-B14F-4D97-AF65-F5344CB8AC3E}">
        <p14:creationId xmlns:p14="http://schemas.microsoft.com/office/powerpoint/2010/main" val="394254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4A90F7-BCF4-FFD9-6EE2-68738B784593}"/>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06510FC4-A00D-0CFD-EE6B-5143721DB2A8}"/>
              </a:ext>
            </a:extLst>
          </p:cNvPr>
          <p:cNvSpPr>
            <a:spLocks noGrp="1"/>
          </p:cNvSpPr>
          <p:nvPr>
            <p:ph idx="1"/>
          </p:nvPr>
        </p:nvSpPr>
        <p:spPr>
          <a:xfrm>
            <a:off x="685802" y="2142067"/>
            <a:ext cx="4945878" cy="3649133"/>
          </a:xfrm>
        </p:spPr>
        <p:txBody>
          <a:bodyPr/>
          <a:lstStyle/>
          <a:p>
            <a:r>
              <a:rPr lang="fr-FR" b="1" i="0" dirty="0">
                <a:effectLst/>
                <a:latin typeface="Söhne"/>
              </a:rPr>
              <a:t>Interfaces :</a:t>
            </a:r>
            <a:r>
              <a:rPr lang="fr-FR" b="0" i="0" dirty="0">
                <a:effectLst/>
                <a:latin typeface="Söhne"/>
              </a:rPr>
              <a:t> Une interface définit un ensemble de méthodes que chaque classe implémentant cette interface doit fournir.</a:t>
            </a:r>
            <a:endParaRPr lang="fr-FR" dirty="0"/>
          </a:p>
        </p:txBody>
      </p:sp>
      <p:pic>
        <p:nvPicPr>
          <p:cNvPr id="5" name="Image 4">
            <a:extLst>
              <a:ext uri="{FF2B5EF4-FFF2-40B4-BE49-F238E27FC236}">
                <a16:creationId xmlns:a16="http://schemas.microsoft.com/office/drawing/2014/main" id="{C472FED7-0B1D-3019-AEFF-5F5464770A83}"/>
              </a:ext>
            </a:extLst>
          </p:cNvPr>
          <p:cNvPicPr>
            <a:picLocks noChangeAspect="1"/>
          </p:cNvPicPr>
          <p:nvPr/>
        </p:nvPicPr>
        <p:blipFill>
          <a:blip r:embed="rId2"/>
          <a:stretch>
            <a:fillRect/>
          </a:stretch>
        </p:blipFill>
        <p:spPr>
          <a:xfrm>
            <a:off x="5906402" y="2580830"/>
            <a:ext cx="5599796" cy="2982748"/>
          </a:xfrm>
          <a:prstGeom prst="rect">
            <a:avLst/>
          </a:prstGeom>
        </p:spPr>
      </p:pic>
    </p:spTree>
    <p:extLst>
      <p:ext uri="{BB962C8B-B14F-4D97-AF65-F5344CB8AC3E}">
        <p14:creationId xmlns:p14="http://schemas.microsoft.com/office/powerpoint/2010/main" val="189152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4D0078-F65E-EADD-E9CD-91083EA2CBFA}"/>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0998DEBB-6316-117E-F3B1-31F4133E6501}"/>
              </a:ext>
            </a:extLst>
          </p:cNvPr>
          <p:cNvSpPr>
            <a:spLocks noGrp="1"/>
          </p:cNvSpPr>
          <p:nvPr>
            <p:ph idx="1"/>
          </p:nvPr>
        </p:nvSpPr>
        <p:spPr/>
        <p:txBody>
          <a:bodyPr/>
          <a:lstStyle/>
          <a:p>
            <a:pPr marL="0" indent="0" algn="l">
              <a:buNone/>
            </a:pPr>
            <a:r>
              <a:rPr lang="fr-FR" b="1" i="0" dirty="0">
                <a:effectLst/>
                <a:latin typeface="Söhne"/>
              </a:rPr>
              <a:t>Conclusion :</a:t>
            </a:r>
          </a:p>
          <a:p>
            <a:pPr marL="0" indent="0" algn="l">
              <a:buNone/>
            </a:pPr>
            <a:r>
              <a:rPr lang="fr-FR" b="0" i="0" dirty="0">
                <a:effectLst/>
                <a:latin typeface="Söhne"/>
              </a:rPr>
              <a:t>La définition et la création de classes sont des étapes cruciales dans la programmation orientée objet. Les classes servent de modèles pour créer des objets, et elles permettent de regrouper des données et des fonctionnalités liées. Les concepts tels que l'encapsulation, l'héritage et les interfaces enrichissent la conception logicielle en permettant une gestion plus efficace du code. La création de classes bien conçues favorise la réutilisabilité, la maintenabilité et la flexibilité du code.</a:t>
            </a:r>
          </a:p>
          <a:p>
            <a:pPr marL="0" indent="0">
              <a:buNone/>
            </a:pPr>
            <a:endParaRPr lang="fr-FR" dirty="0"/>
          </a:p>
        </p:txBody>
      </p:sp>
    </p:spTree>
    <p:extLst>
      <p:ext uri="{BB962C8B-B14F-4D97-AF65-F5344CB8AC3E}">
        <p14:creationId xmlns:p14="http://schemas.microsoft.com/office/powerpoint/2010/main" val="547906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C15EE9-1797-89F7-4CBA-664C106E3C51}"/>
              </a:ext>
            </a:extLst>
          </p:cNvPr>
          <p:cNvSpPr>
            <a:spLocks noGrp="1"/>
          </p:cNvSpPr>
          <p:nvPr>
            <p:ph type="title"/>
          </p:nvPr>
        </p:nvSpPr>
        <p:spPr/>
        <p:txBody>
          <a:bodyPr/>
          <a:lstStyle/>
          <a:p>
            <a:r>
              <a:rPr lang="fr-FR" dirty="0"/>
              <a:t>Classes et objets</a:t>
            </a:r>
          </a:p>
        </p:txBody>
      </p:sp>
      <p:sp>
        <p:nvSpPr>
          <p:cNvPr id="3" name="Espace réservé du texte 2">
            <a:extLst>
              <a:ext uri="{FF2B5EF4-FFF2-40B4-BE49-F238E27FC236}">
                <a16:creationId xmlns:a16="http://schemas.microsoft.com/office/drawing/2014/main" id="{DA565754-B3B2-2919-0020-3F8B9D30B9D5}"/>
              </a:ext>
            </a:extLst>
          </p:cNvPr>
          <p:cNvSpPr>
            <a:spLocks noGrp="1"/>
          </p:cNvSpPr>
          <p:nvPr>
            <p:ph type="body" idx="1"/>
          </p:nvPr>
        </p:nvSpPr>
        <p:spPr/>
        <p:txBody>
          <a:bodyPr/>
          <a:lstStyle/>
          <a:p>
            <a:r>
              <a:rPr lang="fr-FR" dirty="0"/>
              <a:t>Instanciations d’objets</a:t>
            </a:r>
          </a:p>
        </p:txBody>
      </p:sp>
    </p:spTree>
    <p:extLst>
      <p:ext uri="{BB962C8B-B14F-4D97-AF65-F5344CB8AC3E}">
        <p14:creationId xmlns:p14="http://schemas.microsoft.com/office/powerpoint/2010/main" val="1287063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4EF9A6-061F-C359-24D7-F587691BD2EE}"/>
              </a:ext>
            </a:extLst>
          </p:cNvPr>
          <p:cNvSpPr>
            <a:spLocks noGrp="1"/>
          </p:cNvSpPr>
          <p:nvPr>
            <p:ph type="title"/>
          </p:nvPr>
        </p:nvSpPr>
        <p:spPr/>
        <p:txBody>
          <a:bodyPr/>
          <a:lstStyle/>
          <a:p>
            <a:r>
              <a:rPr lang="fr-FR" dirty="0"/>
              <a:t>Les concepts de bases de la </a:t>
            </a:r>
            <a:r>
              <a:rPr lang="fr-FR" dirty="0" err="1"/>
              <a:t>poo</a:t>
            </a:r>
            <a:r>
              <a:rPr lang="fr-FR" dirty="0"/>
              <a:t> - sommaire</a:t>
            </a:r>
          </a:p>
        </p:txBody>
      </p:sp>
      <p:sp>
        <p:nvSpPr>
          <p:cNvPr id="3" name="Espace réservé du contenu 2">
            <a:extLst>
              <a:ext uri="{FF2B5EF4-FFF2-40B4-BE49-F238E27FC236}">
                <a16:creationId xmlns:a16="http://schemas.microsoft.com/office/drawing/2014/main" id="{B83A00F0-529A-ED62-FFFD-D1A3CF6E979A}"/>
              </a:ext>
            </a:extLst>
          </p:cNvPr>
          <p:cNvSpPr>
            <a:spLocks noGrp="1"/>
          </p:cNvSpPr>
          <p:nvPr>
            <p:ph sz="half" idx="1"/>
          </p:nvPr>
        </p:nvSpPr>
        <p:spPr/>
        <p:txBody>
          <a:bodyPr/>
          <a:lstStyle/>
          <a:p>
            <a:pPr marL="342900" indent="-342900" algn="l">
              <a:buFont typeface="+mj-lt"/>
              <a:buAutoNum type="arabicPeriod"/>
            </a:pPr>
            <a:r>
              <a:rPr lang="fr-FR" b="1" i="0" dirty="0">
                <a:effectLst/>
                <a:latin typeface="Söhne"/>
              </a:rPr>
              <a:t>Classes et objets</a:t>
            </a:r>
            <a:endParaRPr lang="fr-FR" b="0" i="0" dirty="0">
              <a:effectLst/>
              <a:latin typeface="Söhne"/>
            </a:endParaRPr>
          </a:p>
          <a:p>
            <a:pPr lvl="1">
              <a:buFont typeface="Arial" panose="020B0604020202020204" pitchFamily="34" charset="0"/>
              <a:buChar char="•"/>
            </a:pPr>
            <a:r>
              <a:rPr lang="fr-FR" b="0" i="0" dirty="0">
                <a:effectLst/>
                <a:latin typeface="Söhne"/>
              </a:rPr>
              <a:t>Définition et création de classes.</a:t>
            </a:r>
          </a:p>
          <a:p>
            <a:pPr lvl="1">
              <a:buFont typeface="Arial" panose="020B0604020202020204" pitchFamily="34" charset="0"/>
              <a:buChar char="•"/>
            </a:pPr>
            <a:r>
              <a:rPr lang="fr-FR" b="0" i="0" dirty="0">
                <a:effectLst/>
                <a:latin typeface="Söhne"/>
              </a:rPr>
              <a:t>Instanciation d'objets.</a:t>
            </a:r>
          </a:p>
          <a:p>
            <a:pPr lvl="1">
              <a:buFont typeface="Arial" panose="020B0604020202020204" pitchFamily="34" charset="0"/>
              <a:buChar char="•"/>
            </a:pPr>
            <a:r>
              <a:rPr lang="fr-FR" b="0" i="0" dirty="0">
                <a:effectLst/>
                <a:latin typeface="Söhne"/>
              </a:rPr>
              <a:t>Attributs et méthodes.</a:t>
            </a:r>
          </a:p>
          <a:p>
            <a:pPr marL="342900" indent="-342900" algn="l">
              <a:buFont typeface="+mj-lt"/>
              <a:buAutoNum type="arabicPeriod"/>
            </a:pPr>
            <a:r>
              <a:rPr lang="fr-FR" b="1" i="0" dirty="0">
                <a:effectLst/>
                <a:latin typeface="Söhne"/>
              </a:rPr>
              <a:t>Encapsulation</a:t>
            </a:r>
            <a:endParaRPr lang="fr-FR" b="0" i="0" dirty="0">
              <a:effectLst/>
              <a:latin typeface="Söhne"/>
            </a:endParaRPr>
          </a:p>
          <a:p>
            <a:pPr lvl="1">
              <a:buFont typeface="Arial" panose="020B0604020202020204" pitchFamily="34" charset="0"/>
              <a:buChar char="•"/>
            </a:pPr>
            <a:r>
              <a:rPr lang="fr-FR" b="0" i="0" dirty="0">
                <a:effectLst/>
                <a:latin typeface="Söhne"/>
              </a:rPr>
              <a:t>Modificateurs d'accès (public, </a:t>
            </a:r>
            <a:r>
              <a:rPr lang="fr-FR" b="0" i="0" dirty="0" err="1">
                <a:effectLst/>
                <a:latin typeface="Söhne"/>
              </a:rPr>
              <a:t>private</a:t>
            </a:r>
            <a:r>
              <a:rPr lang="fr-FR" b="0" i="0" dirty="0">
                <a:effectLst/>
                <a:latin typeface="Söhne"/>
              </a:rPr>
              <a:t>, </a:t>
            </a:r>
            <a:r>
              <a:rPr lang="fr-FR" b="0" i="0" dirty="0" err="1">
                <a:effectLst/>
                <a:latin typeface="Söhne"/>
              </a:rPr>
              <a:t>protected</a:t>
            </a:r>
            <a:r>
              <a:rPr lang="fr-FR" b="0" i="0" dirty="0">
                <a:effectLst/>
                <a:latin typeface="Söhne"/>
              </a:rPr>
              <a:t>).</a:t>
            </a:r>
          </a:p>
          <a:p>
            <a:pPr lvl="1">
              <a:buFont typeface="Arial" panose="020B0604020202020204" pitchFamily="34" charset="0"/>
              <a:buChar char="•"/>
            </a:pPr>
            <a:r>
              <a:rPr lang="fr-FR" b="0" i="0" dirty="0">
                <a:effectLst/>
                <a:latin typeface="Söhne"/>
              </a:rPr>
              <a:t>Getters et setters.</a:t>
            </a:r>
          </a:p>
          <a:p>
            <a:pPr marL="457200" lvl="1" indent="0">
              <a:buNone/>
            </a:pPr>
            <a:endParaRPr lang="fr-FR" b="0" i="0" dirty="0">
              <a:solidFill>
                <a:srgbClr val="D1D5DB"/>
              </a:solidFill>
              <a:effectLst/>
              <a:latin typeface="Söhne"/>
            </a:endParaRPr>
          </a:p>
          <a:p>
            <a:endParaRPr lang="fr-FR" dirty="0"/>
          </a:p>
        </p:txBody>
      </p:sp>
      <p:sp>
        <p:nvSpPr>
          <p:cNvPr id="4" name="Espace réservé du contenu 3">
            <a:extLst>
              <a:ext uri="{FF2B5EF4-FFF2-40B4-BE49-F238E27FC236}">
                <a16:creationId xmlns:a16="http://schemas.microsoft.com/office/drawing/2014/main" id="{CB859BEF-47FE-B6ED-5FEA-C59B850D227E}"/>
              </a:ext>
            </a:extLst>
          </p:cNvPr>
          <p:cNvSpPr>
            <a:spLocks noGrp="1"/>
          </p:cNvSpPr>
          <p:nvPr>
            <p:ph sz="half" idx="2"/>
          </p:nvPr>
        </p:nvSpPr>
        <p:spPr/>
        <p:txBody>
          <a:bodyPr/>
          <a:lstStyle/>
          <a:p>
            <a:pPr marL="342900" indent="-342900" algn="l">
              <a:buFont typeface="+mj-lt"/>
              <a:buAutoNum type="arabicPeriod" startAt="3"/>
            </a:pPr>
            <a:r>
              <a:rPr lang="fr-FR" b="1" i="0" dirty="0">
                <a:effectLst/>
                <a:latin typeface="Söhne"/>
              </a:rPr>
              <a:t>Héritage</a:t>
            </a:r>
            <a:endParaRPr lang="fr-FR" b="0" i="0" dirty="0">
              <a:effectLst/>
              <a:latin typeface="Söhne"/>
            </a:endParaRPr>
          </a:p>
          <a:p>
            <a:pPr lvl="1">
              <a:buFont typeface="Arial" panose="020B0604020202020204" pitchFamily="34" charset="0"/>
              <a:buChar char="•"/>
            </a:pPr>
            <a:r>
              <a:rPr lang="fr-FR" b="0" i="0" dirty="0">
                <a:effectLst/>
                <a:latin typeface="Söhne"/>
              </a:rPr>
              <a:t>Création de hiérarchies de classes.</a:t>
            </a:r>
          </a:p>
          <a:p>
            <a:pPr lvl="1">
              <a:buFont typeface="Arial" panose="020B0604020202020204" pitchFamily="34" charset="0"/>
              <a:buChar char="•"/>
            </a:pPr>
            <a:r>
              <a:rPr lang="fr-FR" b="0" i="0" dirty="0">
                <a:effectLst/>
                <a:latin typeface="Söhne"/>
              </a:rPr>
              <a:t>Surcharge de méthodes.</a:t>
            </a:r>
          </a:p>
          <a:p>
            <a:pPr lvl="1">
              <a:buFont typeface="Arial" panose="020B0604020202020204" pitchFamily="34" charset="0"/>
              <a:buChar char="•"/>
            </a:pPr>
            <a:r>
              <a:rPr lang="fr-FR" b="0" i="0" dirty="0">
                <a:effectLst/>
                <a:latin typeface="Söhne"/>
              </a:rPr>
              <a:t>Utilisation de super().</a:t>
            </a:r>
          </a:p>
          <a:p>
            <a:pPr lvl="1">
              <a:buFont typeface="Arial" panose="020B0604020202020204" pitchFamily="34" charset="0"/>
              <a:buChar char="•"/>
            </a:pPr>
            <a:endParaRPr lang="fr-FR" dirty="0">
              <a:latin typeface="Söhne"/>
            </a:endParaRPr>
          </a:p>
          <a:p>
            <a:pPr marL="457200" lvl="1" indent="0">
              <a:buNone/>
            </a:pPr>
            <a:endParaRPr lang="fr-FR" b="0" i="0" dirty="0">
              <a:solidFill>
                <a:srgbClr val="D1D5DB"/>
              </a:solidFill>
              <a:effectLst/>
              <a:latin typeface="Söhne"/>
            </a:endParaRPr>
          </a:p>
          <a:p>
            <a:endParaRPr lang="fr-FR" dirty="0"/>
          </a:p>
        </p:txBody>
      </p:sp>
    </p:spTree>
    <p:extLst>
      <p:ext uri="{BB962C8B-B14F-4D97-AF65-F5344CB8AC3E}">
        <p14:creationId xmlns:p14="http://schemas.microsoft.com/office/powerpoint/2010/main" val="3309750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73F280-EF35-9AC6-2E18-2CC4F89AAB5B}"/>
              </a:ext>
            </a:extLst>
          </p:cNvPr>
          <p:cNvSpPr>
            <a:spLocks noGrp="1"/>
          </p:cNvSpPr>
          <p:nvPr>
            <p:ph type="title"/>
          </p:nvPr>
        </p:nvSpPr>
        <p:spPr/>
        <p:txBody>
          <a:bodyPr/>
          <a:lstStyle/>
          <a:p>
            <a:r>
              <a:rPr lang="fr-FR" dirty="0"/>
              <a:t>Instanciations d’objets</a:t>
            </a:r>
          </a:p>
        </p:txBody>
      </p:sp>
      <p:sp>
        <p:nvSpPr>
          <p:cNvPr id="3" name="Espace réservé du contenu 2">
            <a:extLst>
              <a:ext uri="{FF2B5EF4-FFF2-40B4-BE49-F238E27FC236}">
                <a16:creationId xmlns:a16="http://schemas.microsoft.com/office/drawing/2014/main" id="{71F06834-BB58-F3EF-A7BA-27D48F50703A}"/>
              </a:ext>
            </a:extLst>
          </p:cNvPr>
          <p:cNvSpPr>
            <a:spLocks noGrp="1"/>
          </p:cNvSpPr>
          <p:nvPr>
            <p:ph idx="1"/>
          </p:nvPr>
        </p:nvSpPr>
        <p:spPr/>
        <p:txBody>
          <a:bodyPr/>
          <a:lstStyle/>
          <a:p>
            <a:pPr marL="0" indent="0">
              <a:buNone/>
            </a:pPr>
            <a:r>
              <a:rPr lang="fr-FR" b="0" i="0" dirty="0">
                <a:solidFill>
                  <a:srgbClr val="D1D5DB"/>
                </a:solidFill>
                <a:effectLst/>
                <a:latin typeface="Söhne"/>
              </a:rPr>
              <a:t>L'instanciation d'objets est le processus de création d'une instance spécifique d'une classe. Une classe, en programmation orientée objet (POO), est une structure qui définit à la fois les données (attributs) et les méthodes (fonctions) associées à une entité ou à un concept. Une fois que la classe est définie, on peut créer des objets concrets, également appelés instances, en utilisant cette classe comme modèle. Voici une explication détaillée sur l'instanciation d'objets :</a:t>
            </a:r>
            <a:endParaRPr lang="fr-FR" dirty="0"/>
          </a:p>
        </p:txBody>
      </p:sp>
    </p:spTree>
    <p:extLst>
      <p:ext uri="{BB962C8B-B14F-4D97-AF65-F5344CB8AC3E}">
        <p14:creationId xmlns:p14="http://schemas.microsoft.com/office/powerpoint/2010/main" val="2431224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A95E06-60FF-B575-1640-B395BF945CCD}"/>
              </a:ext>
            </a:extLst>
          </p:cNvPr>
          <p:cNvSpPr>
            <a:spLocks noGrp="1"/>
          </p:cNvSpPr>
          <p:nvPr>
            <p:ph type="title"/>
          </p:nvPr>
        </p:nvSpPr>
        <p:spPr/>
        <p:txBody>
          <a:bodyPr/>
          <a:lstStyle/>
          <a:p>
            <a:r>
              <a:rPr lang="fr-FR" dirty="0"/>
              <a:t>Instanciations d’objets</a:t>
            </a:r>
          </a:p>
        </p:txBody>
      </p:sp>
      <p:sp>
        <p:nvSpPr>
          <p:cNvPr id="3" name="Espace réservé du contenu 2">
            <a:extLst>
              <a:ext uri="{FF2B5EF4-FFF2-40B4-BE49-F238E27FC236}">
                <a16:creationId xmlns:a16="http://schemas.microsoft.com/office/drawing/2014/main" id="{426EBF5D-6059-BEA9-3D40-AA60E949275B}"/>
              </a:ext>
            </a:extLst>
          </p:cNvPr>
          <p:cNvSpPr>
            <a:spLocks noGrp="1"/>
          </p:cNvSpPr>
          <p:nvPr>
            <p:ph idx="1"/>
          </p:nvPr>
        </p:nvSpPr>
        <p:spPr/>
        <p:txBody>
          <a:bodyPr/>
          <a:lstStyle/>
          <a:p>
            <a:pPr marL="342900" indent="-342900" algn="l">
              <a:buFont typeface="+mj-lt"/>
              <a:buAutoNum type="arabicPeriod"/>
            </a:pPr>
            <a:r>
              <a:rPr lang="fr-FR" b="1" i="0" dirty="0">
                <a:effectLst/>
                <a:latin typeface="Söhne"/>
              </a:rPr>
              <a:t>Syntaxe de l'Instanciation :</a:t>
            </a:r>
          </a:p>
          <a:p>
            <a:pPr marL="0" indent="0" algn="l">
              <a:buNone/>
            </a:pPr>
            <a:r>
              <a:rPr lang="fr-FR" b="0" i="0" dirty="0">
                <a:solidFill>
                  <a:srgbClr val="D1D5DB"/>
                </a:solidFill>
                <a:effectLst/>
                <a:latin typeface="Söhne"/>
              </a:rPr>
              <a:t>En PHP, la création d'une instance d'une classe se fait à l'aide du mot-clé new, suivi du nom de la classe, suivi éventuellement de parenthèses si la classe a un constructeur.</a:t>
            </a:r>
          </a:p>
          <a:p>
            <a:endParaRPr lang="fr-FR" dirty="0"/>
          </a:p>
        </p:txBody>
      </p:sp>
      <p:pic>
        <p:nvPicPr>
          <p:cNvPr id="5" name="Image 4">
            <a:extLst>
              <a:ext uri="{FF2B5EF4-FFF2-40B4-BE49-F238E27FC236}">
                <a16:creationId xmlns:a16="http://schemas.microsoft.com/office/drawing/2014/main" id="{98A606C5-77E0-1917-765A-E4108CD05869}"/>
              </a:ext>
            </a:extLst>
          </p:cNvPr>
          <p:cNvPicPr>
            <a:picLocks noChangeAspect="1"/>
          </p:cNvPicPr>
          <p:nvPr/>
        </p:nvPicPr>
        <p:blipFill>
          <a:blip r:embed="rId2"/>
          <a:stretch>
            <a:fillRect/>
          </a:stretch>
        </p:blipFill>
        <p:spPr>
          <a:xfrm>
            <a:off x="2743200" y="4407420"/>
            <a:ext cx="6705600" cy="2044700"/>
          </a:xfrm>
          <a:prstGeom prst="rect">
            <a:avLst/>
          </a:prstGeom>
        </p:spPr>
      </p:pic>
    </p:spTree>
    <p:extLst>
      <p:ext uri="{BB962C8B-B14F-4D97-AF65-F5344CB8AC3E}">
        <p14:creationId xmlns:p14="http://schemas.microsoft.com/office/powerpoint/2010/main" val="1973163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B78911-09E5-74A7-7841-B22B5487D859}"/>
              </a:ext>
            </a:extLst>
          </p:cNvPr>
          <p:cNvSpPr>
            <a:spLocks noGrp="1"/>
          </p:cNvSpPr>
          <p:nvPr>
            <p:ph type="title"/>
          </p:nvPr>
        </p:nvSpPr>
        <p:spPr/>
        <p:txBody>
          <a:bodyPr/>
          <a:lstStyle/>
          <a:p>
            <a:r>
              <a:rPr lang="fr-FR" dirty="0"/>
              <a:t>Instanciations d’objets</a:t>
            </a:r>
          </a:p>
        </p:txBody>
      </p:sp>
      <p:sp>
        <p:nvSpPr>
          <p:cNvPr id="3" name="Espace réservé du contenu 2">
            <a:extLst>
              <a:ext uri="{FF2B5EF4-FFF2-40B4-BE49-F238E27FC236}">
                <a16:creationId xmlns:a16="http://schemas.microsoft.com/office/drawing/2014/main" id="{78B88E50-E911-57F2-FA56-103278A98928}"/>
              </a:ext>
            </a:extLst>
          </p:cNvPr>
          <p:cNvSpPr>
            <a:spLocks noGrp="1"/>
          </p:cNvSpPr>
          <p:nvPr>
            <p:ph idx="1"/>
          </p:nvPr>
        </p:nvSpPr>
        <p:spPr>
          <a:xfrm>
            <a:off x="685801" y="2142067"/>
            <a:ext cx="4851874" cy="3649133"/>
          </a:xfrm>
        </p:spPr>
        <p:txBody>
          <a:bodyPr/>
          <a:lstStyle/>
          <a:p>
            <a:pPr marL="342900" indent="-342900" algn="l">
              <a:buFont typeface="+mj-lt"/>
              <a:buAutoNum type="arabicPeriod" startAt="2"/>
            </a:pPr>
            <a:r>
              <a:rPr lang="fr-FR" b="1" i="0" dirty="0">
                <a:effectLst/>
                <a:latin typeface="Söhne"/>
              </a:rPr>
              <a:t>Constructeur de la Classe :</a:t>
            </a:r>
          </a:p>
          <a:p>
            <a:pPr marL="0" indent="0" algn="l">
              <a:buNone/>
            </a:pPr>
            <a:r>
              <a:rPr lang="fr-FR" b="0" i="0" dirty="0">
                <a:solidFill>
                  <a:srgbClr val="D1D5DB"/>
                </a:solidFill>
                <a:effectLst/>
                <a:latin typeface="Söhne"/>
              </a:rPr>
              <a:t>Un constructeur est une méthode spéciale appelée lors de la création d'une nouvelle instance de la classe. Il est généralement utilisé pour initialiser les attributs de l'objet.</a:t>
            </a:r>
          </a:p>
          <a:p>
            <a:pPr marL="0" indent="0" algn="l">
              <a:buNone/>
            </a:pPr>
            <a:r>
              <a:rPr lang="fr-FR" b="0" i="0" dirty="0">
                <a:solidFill>
                  <a:srgbClr val="D1D5DB"/>
                </a:solidFill>
                <a:effectLst/>
                <a:latin typeface="Söhne"/>
              </a:rPr>
              <a:t>Si une classe a un constructeur défini, il sera automatiquement appelé lors de l'instanciation de la classe.</a:t>
            </a:r>
          </a:p>
          <a:p>
            <a:pPr marL="0" indent="0">
              <a:buNone/>
            </a:pPr>
            <a:endParaRPr lang="fr-FR" dirty="0"/>
          </a:p>
        </p:txBody>
      </p:sp>
      <p:pic>
        <p:nvPicPr>
          <p:cNvPr id="5" name="Image 4">
            <a:extLst>
              <a:ext uri="{FF2B5EF4-FFF2-40B4-BE49-F238E27FC236}">
                <a16:creationId xmlns:a16="http://schemas.microsoft.com/office/drawing/2014/main" id="{850CBE18-C201-E405-0D1F-1681041B8217}"/>
              </a:ext>
            </a:extLst>
          </p:cNvPr>
          <p:cNvPicPr>
            <a:picLocks noChangeAspect="1"/>
          </p:cNvPicPr>
          <p:nvPr/>
        </p:nvPicPr>
        <p:blipFill>
          <a:blip r:embed="rId2"/>
          <a:stretch>
            <a:fillRect/>
          </a:stretch>
        </p:blipFill>
        <p:spPr>
          <a:xfrm>
            <a:off x="5751513" y="2204814"/>
            <a:ext cx="6095919" cy="3940576"/>
          </a:xfrm>
          <a:prstGeom prst="rect">
            <a:avLst/>
          </a:prstGeom>
        </p:spPr>
      </p:pic>
    </p:spTree>
    <p:extLst>
      <p:ext uri="{BB962C8B-B14F-4D97-AF65-F5344CB8AC3E}">
        <p14:creationId xmlns:p14="http://schemas.microsoft.com/office/powerpoint/2010/main" val="150508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013DAC-E143-809A-C3F4-69FD7B243804}"/>
              </a:ext>
            </a:extLst>
          </p:cNvPr>
          <p:cNvSpPr>
            <a:spLocks noGrp="1"/>
          </p:cNvSpPr>
          <p:nvPr>
            <p:ph type="title"/>
          </p:nvPr>
        </p:nvSpPr>
        <p:spPr/>
        <p:txBody>
          <a:bodyPr/>
          <a:lstStyle/>
          <a:p>
            <a:r>
              <a:rPr lang="fr-FR" dirty="0"/>
              <a:t>Instanciations d’objets</a:t>
            </a:r>
          </a:p>
        </p:txBody>
      </p:sp>
      <p:sp>
        <p:nvSpPr>
          <p:cNvPr id="3" name="Espace réservé du contenu 2">
            <a:extLst>
              <a:ext uri="{FF2B5EF4-FFF2-40B4-BE49-F238E27FC236}">
                <a16:creationId xmlns:a16="http://schemas.microsoft.com/office/drawing/2014/main" id="{EDEE6126-8167-5D7C-9E79-1C5562B7A9F2}"/>
              </a:ext>
            </a:extLst>
          </p:cNvPr>
          <p:cNvSpPr>
            <a:spLocks noGrp="1"/>
          </p:cNvSpPr>
          <p:nvPr>
            <p:ph idx="1"/>
          </p:nvPr>
        </p:nvSpPr>
        <p:spPr/>
        <p:txBody>
          <a:bodyPr/>
          <a:lstStyle/>
          <a:p>
            <a:pPr marL="342900" indent="-342900" algn="l">
              <a:buFont typeface="+mj-lt"/>
              <a:buAutoNum type="arabicPeriod" startAt="3"/>
            </a:pPr>
            <a:r>
              <a:rPr lang="fr-FR" b="1" i="0" dirty="0">
                <a:effectLst/>
                <a:latin typeface="Söhne"/>
              </a:rPr>
              <a:t>Attributs de l'Objet :</a:t>
            </a:r>
          </a:p>
          <a:p>
            <a:pPr marL="0" indent="0" algn="l">
              <a:buNone/>
            </a:pPr>
            <a:r>
              <a:rPr lang="fr-FR" b="0" i="0" dirty="0">
                <a:effectLst/>
                <a:latin typeface="Söhne"/>
              </a:rPr>
              <a:t>Une fois que l'objet est instancié, on peut accéder à ses attributs en utilisant l'opérateur de flèche (-&gt;). Les attributs représentent l'état de l'objet.</a:t>
            </a:r>
          </a:p>
          <a:p>
            <a:pPr marL="0" indent="0">
              <a:buNone/>
            </a:pPr>
            <a:endParaRPr lang="fr-FR" dirty="0"/>
          </a:p>
        </p:txBody>
      </p:sp>
      <p:pic>
        <p:nvPicPr>
          <p:cNvPr id="5" name="Image 4">
            <a:extLst>
              <a:ext uri="{FF2B5EF4-FFF2-40B4-BE49-F238E27FC236}">
                <a16:creationId xmlns:a16="http://schemas.microsoft.com/office/drawing/2014/main" id="{57BBAC81-D280-986F-00C2-87F906889989}"/>
              </a:ext>
            </a:extLst>
          </p:cNvPr>
          <p:cNvPicPr>
            <a:picLocks noChangeAspect="1"/>
          </p:cNvPicPr>
          <p:nvPr/>
        </p:nvPicPr>
        <p:blipFill>
          <a:blip r:embed="rId2"/>
          <a:stretch>
            <a:fillRect/>
          </a:stretch>
        </p:blipFill>
        <p:spPr>
          <a:xfrm>
            <a:off x="2170162" y="4509370"/>
            <a:ext cx="7079875" cy="1281830"/>
          </a:xfrm>
          <a:prstGeom prst="rect">
            <a:avLst/>
          </a:prstGeom>
        </p:spPr>
      </p:pic>
    </p:spTree>
    <p:extLst>
      <p:ext uri="{BB962C8B-B14F-4D97-AF65-F5344CB8AC3E}">
        <p14:creationId xmlns:p14="http://schemas.microsoft.com/office/powerpoint/2010/main" val="1661854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66DB17-A284-1156-F170-8F43DD9ABF29}"/>
              </a:ext>
            </a:extLst>
          </p:cNvPr>
          <p:cNvSpPr>
            <a:spLocks noGrp="1"/>
          </p:cNvSpPr>
          <p:nvPr>
            <p:ph type="title"/>
          </p:nvPr>
        </p:nvSpPr>
        <p:spPr/>
        <p:txBody>
          <a:bodyPr/>
          <a:lstStyle/>
          <a:p>
            <a:r>
              <a:rPr lang="fr-FR" dirty="0"/>
              <a:t>Instanciations d’objets</a:t>
            </a:r>
          </a:p>
        </p:txBody>
      </p:sp>
      <p:sp>
        <p:nvSpPr>
          <p:cNvPr id="3" name="Espace réservé du contenu 2">
            <a:extLst>
              <a:ext uri="{FF2B5EF4-FFF2-40B4-BE49-F238E27FC236}">
                <a16:creationId xmlns:a16="http://schemas.microsoft.com/office/drawing/2014/main" id="{5459C95B-6835-8E55-E4A9-E82347DCB2B3}"/>
              </a:ext>
            </a:extLst>
          </p:cNvPr>
          <p:cNvSpPr>
            <a:spLocks noGrp="1"/>
          </p:cNvSpPr>
          <p:nvPr>
            <p:ph idx="1"/>
          </p:nvPr>
        </p:nvSpPr>
        <p:spPr>
          <a:xfrm>
            <a:off x="685802" y="2142067"/>
            <a:ext cx="5099702" cy="3649133"/>
          </a:xfrm>
        </p:spPr>
        <p:txBody>
          <a:bodyPr/>
          <a:lstStyle/>
          <a:p>
            <a:pPr marL="342900" indent="-342900" algn="l">
              <a:buFont typeface="+mj-lt"/>
              <a:buAutoNum type="arabicPeriod" startAt="4"/>
            </a:pPr>
            <a:r>
              <a:rPr lang="fr-FR" b="1" i="0" dirty="0">
                <a:effectLst/>
                <a:latin typeface="Söhne"/>
              </a:rPr>
              <a:t>Méthodes de l'Objet :</a:t>
            </a:r>
          </a:p>
          <a:p>
            <a:pPr marL="0" indent="0" algn="l">
              <a:buNone/>
            </a:pPr>
            <a:r>
              <a:rPr lang="fr-FR" b="0" i="0" dirty="0">
                <a:effectLst/>
                <a:latin typeface="Söhne"/>
              </a:rPr>
              <a:t>Les méthodes sont les fonctions définies dans une classe et associées à un objet particulier. On peut appeler ces méthodes sur l'objet instancié.</a:t>
            </a:r>
          </a:p>
          <a:p>
            <a:pPr marL="0" indent="0">
              <a:buNone/>
            </a:pPr>
            <a:endParaRPr lang="fr-FR" dirty="0"/>
          </a:p>
        </p:txBody>
      </p:sp>
      <p:pic>
        <p:nvPicPr>
          <p:cNvPr id="5" name="Image 4">
            <a:extLst>
              <a:ext uri="{FF2B5EF4-FFF2-40B4-BE49-F238E27FC236}">
                <a16:creationId xmlns:a16="http://schemas.microsoft.com/office/drawing/2014/main" id="{27859859-A185-0CFA-6332-A444966C70C6}"/>
              </a:ext>
            </a:extLst>
          </p:cNvPr>
          <p:cNvPicPr>
            <a:picLocks noChangeAspect="1"/>
          </p:cNvPicPr>
          <p:nvPr/>
        </p:nvPicPr>
        <p:blipFill>
          <a:blip r:embed="rId2"/>
          <a:stretch>
            <a:fillRect/>
          </a:stretch>
        </p:blipFill>
        <p:spPr>
          <a:xfrm>
            <a:off x="5870962" y="1659764"/>
            <a:ext cx="5915114" cy="4870111"/>
          </a:xfrm>
          <a:prstGeom prst="rect">
            <a:avLst/>
          </a:prstGeom>
        </p:spPr>
      </p:pic>
    </p:spTree>
    <p:extLst>
      <p:ext uri="{BB962C8B-B14F-4D97-AF65-F5344CB8AC3E}">
        <p14:creationId xmlns:p14="http://schemas.microsoft.com/office/powerpoint/2010/main" val="18459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270563-87B7-162C-F83F-4992014C575C}"/>
              </a:ext>
            </a:extLst>
          </p:cNvPr>
          <p:cNvSpPr>
            <a:spLocks noGrp="1"/>
          </p:cNvSpPr>
          <p:nvPr>
            <p:ph type="title"/>
          </p:nvPr>
        </p:nvSpPr>
        <p:spPr/>
        <p:txBody>
          <a:bodyPr/>
          <a:lstStyle/>
          <a:p>
            <a:r>
              <a:rPr lang="fr-FR" dirty="0"/>
              <a:t>Instanciations d’objets</a:t>
            </a:r>
          </a:p>
        </p:txBody>
      </p:sp>
      <p:sp>
        <p:nvSpPr>
          <p:cNvPr id="3" name="Espace réservé du contenu 2">
            <a:extLst>
              <a:ext uri="{FF2B5EF4-FFF2-40B4-BE49-F238E27FC236}">
                <a16:creationId xmlns:a16="http://schemas.microsoft.com/office/drawing/2014/main" id="{4606EA07-7E13-F182-122D-AC5C0D8AEA73}"/>
              </a:ext>
            </a:extLst>
          </p:cNvPr>
          <p:cNvSpPr>
            <a:spLocks noGrp="1"/>
          </p:cNvSpPr>
          <p:nvPr>
            <p:ph idx="1"/>
          </p:nvPr>
        </p:nvSpPr>
        <p:spPr/>
        <p:txBody>
          <a:bodyPr/>
          <a:lstStyle/>
          <a:p>
            <a:pPr marL="342900" indent="-342900" algn="l">
              <a:buFont typeface="+mj-lt"/>
              <a:buAutoNum type="arabicPeriod" startAt="5"/>
            </a:pPr>
            <a:r>
              <a:rPr lang="fr-FR" b="1" i="0" dirty="0">
                <a:effectLst/>
                <a:latin typeface="Söhne"/>
              </a:rPr>
              <a:t>Utilisation de Variables avec l'Instanciation :</a:t>
            </a:r>
          </a:p>
          <a:p>
            <a:pPr marL="0" indent="0" algn="l">
              <a:buNone/>
            </a:pPr>
            <a:r>
              <a:rPr lang="fr-FR" b="0" i="0" dirty="0">
                <a:effectLst/>
                <a:latin typeface="Söhne"/>
              </a:rPr>
              <a:t>On peut utiliser des variables pour stocker des instances d'objets, ce qui permet une plus grande flexibilité dans le programme.</a:t>
            </a:r>
          </a:p>
          <a:p>
            <a:pPr marL="0" indent="0">
              <a:buNone/>
            </a:pPr>
            <a:endParaRPr lang="fr-FR" dirty="0"/>
          </a:p>
        </p:txBody>
      </p:sp>
      <p:pic>
        <p:nvPicPr>
          <p:cNvPr id="5" name="Image 4">
            <a:extLst>
              <a:ext uri="{FF2B5EF4-FFF2-40B4-BE49-F238E27FC236}">
                <a16:creationId xmlns:a16="http://schemas.microsoft.com/office/drawing/2014/main" id="{0483A1D1-F0B9-2D2A-3DA9-FAB8E236216D}"/>
              </a:ext>
            </a:extLst>
          </p:cNvPr>
          <p:cNvPicPr>
            <a:picLocks noChangeAspect="1"/>
          </p:cNvPicPr>
          <p:nvPr/>
        </p:nvPicPr>
        <p:blipFill>
          <a:blip r:embed="rId2"/>
          <a:stretch>
            <a:fillRect/>
          </a:stretch>
        </p:blipFill>
        <p:spPr>
          <a:xfrm>
            <a:off x="2204581" y="4461079"/>
            <a:ext cx="6717169" cy="1569855"/>
          </a:xfrm>
          <a:prstGeom prst="rect">
            <a:avLst/>
          </a:prstGeom>
        </p:spPr>
      </p:pic>
    </p:spTree>
    <p:extLst>
      <p:ext uri="{BB962C8B-B14F-4D97-AF65-F5344CB8AC3E}">
        <p14:creationId xmlns:p14="http://schemas.microsoft.com/office/powerpoint/2010/main" val="1973605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D5D40C-16F4-A6F6-FECC-ED1FE8AEFCA3}"/>
              </a:ext>
            </a:extLst>
          </p:cNvPr>
          <p:cNvSpPr>
            <a:spLocks noGrp="1"/>
          </p:cNvSpPr>
          <p:nvPr>
            <p:ph type="title"/>
          </p:nvPr>
        </p:nvSpPr>
        <p:spPr/>
        <p:txBody>
          <a:bodyPr/>
          <a:lstStyle/>
          <a:p>
            <a:r>
              <a:rPr lang="fr-FR" dirty="0"/>
              <a:t>Instanciations d’objets</a:t>
            </a:r>
          </a:p>
        </p:txBody>
      </p:sp>
      <p:sp>
        <p:nvSpPr>
          <p:cNvPr id="3" name="Espace réservé du contenu 2">
            <a:extLst>
              <a:ext uri="{FF2B5EF4-FFF2-40B4-BE49-F238E27FC236}">
                <a16:creationId xmlns:a16="http://schemas.microsoft.com/office/drawing/2014/main" id="{05D0DE53-D83F-6BCB-D897-8B6119694CB8}"/>
              </a:ext>
            </a:extLst>
          </p:cNvPr>
          <p:cNvSpPr>
            <a:spLocks noGrp="1"/>
          </p:cNvSpPr>
          <p:nvPr>
            <p:ph idx="1"/>
          </p:nvPr>
        </p:nvSpPr>
        <p:spPr/>
        <p:txBody>
          <a:bodyPr/>
          <a:lstStyle/>
          <a:p>
            <a:pPr marL="342900" indent="-342900" algn="l">
              <a:buFont typeface="+mj-lt"/>
              <a:buAutoNum type="arabicPeriod" startAt="6"/>
            </a:pPr>
            <a:r>
              <a:rPr lang="fr-FR" b="1" i="0" dirty="0">
                <a:effectLst/>
                <a:latin typeface="Söhne"/>
              </a:rPr>
              <a:t>Instanciation de Plusieurs Objets :</a:t>
            </a:r>
          </a:p>
          <a:p>
            <a:pPr marL="0" indent="0" algn="l">
              <a:buNone/>
            </a:pPr>
            <a:r>
              <a:rPr lang="fr-FR" b="0" i="0" dirty="0">
                <a:effectLst/>
                <a:latin typeface="Söhne"/>
              </a:rPr>
              <a:t>On peut créer plusieurs instances de la même classe, chacune avec ses propres valeurs d'attributs.</a:t>
            </a:r>
          </a:p>
          <a:p>
            <a:pPr marL="0" indent="0">
              <a:buNone/>
            </a:pPr>
            <a:endParaRPr lang="fr-FR" dirty="0"/>
          </a:p>
        </p:txBody>
      </p:sp>
      <p:pic>
        <p:nvPicPr>
          <p:cNvPr id="5" name="Image 4">
            <a:extLst>
              <a:ext uri="{FF2B5EF4-FFF2-40B4-BE49-F238E27FC236}">
                <a16:creationId xmlns:a16="http://schemas.microsoft.com/office/drawing/2014/main" id="{EF492F68-40F1-2F95-A822-FC6CB7DC9375}"/>
              </a:ext>
            </a:extLst>
          </p:cNvPr>
          <p:cNvPicPr>
            <a:picLocks noChangeAspect="1"/>
          </p:cNvPicPr>
          <p:nvPr/>
        </p:nvPicPr>
        <p:blipFill>
          <a:blip r:embed="rId2"/>
          <a:stretch>
            <a:fillRect/>
          </a:stretch>
        </p:blipFill>
        <p:spPr>
          <a:xfrm>
            <a:off x="2705622" y="4379413"/>
            <a:ext cx="6159587" cy="1726677"/>
          </a:xfrm>
          <a:prstGeom prst="rect">
            <a:avLst/>
          </a:prstGeom>
        </p:spPr>
      </p:pic>
    </p:spTree>
    <p:extLst>
      <p:ext uri="{BB962C8B-B14F-4D97-AF65-F5344CB8AC3E}">
        <p14:creationId xmlns:p14="http://schemas.microsoft.com/office/powerpoint/2010/main" val="3060712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B9E17B-41E6-0292-7A3E-FCC9316EC1AD}"/>
              </a:ext>
            </a:extLst>
          </p:cNvPr>
          <p:cNvSpPr>
            <a:spLocks noGrp="1"/>
          </p:cNvSpPr>
          <p:nvPr>
            <p:ph type="title"/>
          </p:nvPr>
        </p:nvSpPr>
        <p:spPr/>
        <p:txBody>
          <a:bodyPr/>
          <a:lstStyle/>
          <a:p>
            <a:r>
              <a:rPr lang="fr-FR" dirty="0"/>
              <a:t>Instanciations d’objets</a:t>
            </a:r>
          </a:p>
        </p:txBody>
      </p:sp>
      <p:sp>
        <p:nvSpPr>
          <p:cNvPr id="3" name="Espace réservé du contenu 2">
            <a:extLst>
              <a:ext uri="{FF2B5EF4-FFF2-40B4-BE49-F238E27FC236}">
                <a16:creationId xmlns:a16="http://schemas.microsoft.com/office/drawing/2014/main" id="{B8BE08F4-81AB-89D5-278C-CDCCD09B1B73}"/>
              </a:ext>
            </a:extLst>
          </p:cNvPr>
          <p:cNvSpPr>
            <a:spLocks noGrp="1"/>
          </p:cNvSpPr>
          <p:nvPr>
            <p:ph idx="1"/>
          </p:nvPr>
        </p:nvSpPr>
        <p:spPr>
          <a:xfrm>
            <a:off x="685801" y="2142067"/>
            <a:ext cx="5749181" cy="3649133"/>
          </a:xfrm>
        </p:spPr>
        <p:txBody>
          <a:bodyPr/>
          <a:lstStyle/>
          <a:p>
            <a:pPr marL="342900" indent="-342900" algn="l">
              <a:buFont typeface="+mj-lt"/>
              <a:buAutoNum type="arabicPeriod" startAt="7"/>
            </a:pPr>
            <a:r>
              <a:rPr lang="fr-FR" b="1" i="0" dirty="0">
                <a:effectLst/>
                <a:latin typeface="Söhne"/>
              </a:rPr>
              <a:t>Utilisation Pratique :</a:t>
            </a:r>
          </a:p>
          <a:p>
            <a:pPr marL="0" indent="0" algn="l">
              <a:buNone/>
            </a:pPr>
            <a:r>
              <a:rPr lang="fr-FR" b="0" i="0" dirty="0">
                <a:effectLst/>
                <a:latin typeface="Söhne"/>
              </a:rPr>
              <a:t>L'instanciation d'objets est largement utilisée dans des contextes tels que le développement web, la création de jeux, le traitement de données, etc. Par exemple, dans le développement web avec PHP, on pourrait avoir des classes pour représenter des utilisateurs, des articles, des commentaires, etc., et créer des instances de ces classes pour manipuler les données.</a:t>
            </a:r>
          </a:p>
          <a:p>
            <a:pPr marL="0" indent="0">
              <a:buNone/>
            </a:pPr>
            <a:endParaRPr lang="fr-FR" dirty="0"/>
          </a:p>
        </p:txBody>
      </p:sp>
      <p:pic>
        <p:nvPicPr>
          <p:cNvPr id="5" name="Image 4">
            <a:extLst>
              <a:ext uri="{FF2B5EF4-FFF2-40B4-BE49-F238E27FC236}">
                <a16:creationId xmlns:a16="http://schemas.microsoft.com/office/drawing/2014/main" id="{870B48AD-CEB0-53C0-0874-15901FE1A155}"/>
              </a:ext>
            </a:extLst>
          </p:cNvPr>
          <p:cNvPicPr>
            <a:picLocks noChangeAspect="1"/>
          </p:cNvPicPr>
          <p:nvPr/>
        </p:nvPicPr>
        <p:blipFill>
          <a:blip r:embed="rId2"/>
          <a:stretch>
            <a:fillRect/>
          </a:stretch>
        </p:blipFill>
        <p:spPr>
          <a:xfrm>
            <a:off x="6442819" y="2032435"/>
            <a:ext cx="5749181" cy="3410829"/>
          </a:xfrm>
          <a:prstGeom prst="rect">
            <a:avLst/>
          </a:prstGeom>
        </p:spPr>
      </p:pic>
    </p:spTree>
    <p:extLst>
      <p:ext uri="{BB962C8B-B14F-4D97-AF65-F5344CB8AC3E}">
        <p14:creationId xmlns:p14="http://schemas.microsoft.com/office/powerpoint/2010/main" val="397424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B79696-942F-4A4A-78B6-F58894E1C24C}"/>
              </a:ext>
            </a:extLst>
          </p:cNvPr>
          <p:cNvSpPr>
            <a:spLocks noGrp="1"/>
          </p:cNvSpPr>
          <p:nvPr>
            <p:ph type="title"/>
          </p:nvPr>
        </p:nvSpPr>
        <p:spPr/>
        <p:txBody>
          <a:bodyPr/>
          <a:lstStyle/>
          <a:p>
            <a:r>
              <a:rPr lang="fr-FR" dirty="0"/>
              <a:t>Instanciations d’objets</a:t>
            </a:r>
          </a:p>
        </p:txBody>
      </p:sp>
      <p:sp>
        <p:nvSpPr>
          <p:cNvPr id="3" name="Espace réservé du contenu 2">
            <a:extLst>
              <a:ext uri="{FF2B5EF4-FFF2-40B4-BE49-F238E27FC236}">
                <a16:creationId xmlns:a16="http://schemas.microsoft.com/office/drawing/2014/main" id="{0C3B59B2-3275-C914-E7E8-79BB2CA14806}"/>
              </a:ext>
            </a:extLst>
          </p:cNvPr>
          <p:cNvSpPr>
            <a:spLocks noGrp="1"/>
          </p:cNvSpPr>
          <p:nvPr>
            <p:ph idx="1"/>
          </p:nvPr>
        </p:nvSpPr>
        <p:spPr/>
        <p:txBody>
          <a:bodyPr/>
          <a:lstStyle/>
          <a:p>
            <a:pPr marL="342900" indent="-342900" algn="l">
              <a:buFont typeface="+mj-lt"/>
              <a:buAutoNum type="arabicPeriod" startAt="8"/>
            </a:pPr>
            <a:r>
              <a:rPr lang="fr-FR" b="1" i="0" dirty="0">
                <a:effectLst/>
                <a:latin typeface="Söhne"/>
              </a:rPr>
              <a:t>Réutilisation d'Objets :</a:t>
            </a:r>
          </a:p>
          <a:p>
            <a:pPr marL="0" indent="0" algn="l">
              <a:buNone/>
            </a:pPr>
            <a:r>
              <a:rPr lang="fr-FR" b="0" i="0" dirty="0">
                <a:effectLst/>
                <a:latin typeface="Söhne"/>
              </a:rPr>
              <a:t>Une fois qu'un objet est instancié, on peut l'utiliser de manière répétée dans le programme. Les objets représentent des entités réelles ou abstraites et peuvent être utilisés pour encapsuler des données et des fonctionnalités liées.</a:t>
            </a:r>
          </a:p>
          <a:p>
            <a:pPr marL="0" indent="0">
              <a:buNone/>
            </a:pPr>
            <a:endParaRPr lang="fr-FR" dirty="0"/>
          </a:p>
        </p:txBody>
      </p:sp>
      <p:pic>
        <p:nvPicPr>
          <p:cNvPr id="5" name="Image 4">
            <a:extLst>
              <a:ext uri="{FF2B5EF4-FFF2-40B4-BE49-F238E27FC236}">
                <a16:creationId xmlns:a16="http://schemas.microsoft.com/office/drawing/2014/main" id="{8E775156-A9FC-009C-7F0E-9339A40DA5B2}"/>
              </a:ext>
            </a:extLst>
          </p:cNvPr>
          <p:cNvPicPr>
            <a:picLocks noChangeAspect="1"/>
          </p:cNvPicPr>
          <p:nvPr/>
        </p:nvPicPr>
        <p:blipFill>
          <a:blip r:embed="rId2"/>
          <a:stretch>
            <a:fillRect/>
          </a:stretch>
        </p:blipFill>
        <p:spPr>
          <a:xfrm>
            <a:off x="2209800" y="4490233"/>
            <a:ext cx="7772400" cy="2153797"/>
          </a:xfrm>
          <a:prstGeom prst="rect">
            <a:avLst/>
          </a:prstGeom>
        </p:spPr>
      </p:pic>
    </p:spTree>
    <p:extLst>
      <p:ext uri="{BB962C8B-B14F-4D97-AF65-F5344CB8AC3E}">
        <p14:creationId xmlns:p14="http://schemas.microsoft.com/office/powerpoint/2010/main" val="654372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587156-A843-F2C2-47DB-77E4E784CB85}"/>
              </a:ext>
            </a:extLst>
          </p:cNvPr>
          <p:cNvSpPr>
            <a:spLocks noGrp="1"/>
          </p:cNvSpPr>
          <p:nvPr>
            <p:ph type="title"/>
          </p:nvPr>
        </p:nvSpPr>
        <p:spPr/>
        <p:txBody>
          <a:bodyPr/>
          <a:lstStyle/>
          <a:p>
            <a:r>
              <a:rPr lang="fr-FR" dirty="0"/>
              <a:t>Instanciations d’objets</a:t>
            </a:r>
          </a:p>
        </p:txBody>
      </p:sp>
      <p:sp>
        <p:nvSpPr>
          <p:cNvPr id="3" name="Espace réservé du contenu 2">
            <a:extLst>
              <a:ext uri="{FF2B5EF4-FFF2-40B4-BE49-F238E27FC236}">
                <a16:creationId xmlns:a16="http://schemas.microsoft.com/office/drawing/2014/main" id="{0A537166-5B41-03DF-F269-A460B17CF009}"/>
              </a:ext>
            </a:extLst>
          </p:cNvPr>
          <p:cNvSpPr>
            <a:spLocks noGrp="1"/>
          </p:cNvSpPr>
          <p:nvPr>
            <p:ph idx="1"/>
          </p:nvPr>
        </p:nvSpPr>
        <p:spPr/>
        <p:txBody>
          <a:bodyPr>
            <a:normAutofit/>
          </a:bodyPr>
          <a:lstStyle/>
          <a:p>
            <a:pPr marL="0" indent="0" algn="l">
              <a:buNone/>
            </a:pPr>
            <a:r>
              <a:rPr lang="fr-FR" b="1" i="0" dirty="0">
                <a:effectLst/>
                <a:latin typeface="Söhne"/>
              </a:rPr>
              <a:t>Conclusion :</a:t>
            </a:r>
          </a:p>
          <a:p>
            <a:pPr algn="l"/>
            <a:r>
              <a:rPr lang="fr-FR" b="0" i="0" dirty="0">
                <a:solidFill>
                  <a:srgbClr val="D1D5DB"/>
                </a:solidFill>
                <a:effectLst/>
                <a:latin typeface="Söhne"/>
              </a:rPr>
              <a:t>L'instanciation d'objets est un concept central en programmation orientée objet qui permet de créer des instances spécifiques d'une classe, représentant des entités avec un état et un comportement définis. L'utilisation d'objets offre une approche modulaire du développement, permettant de structurer le code de manière à regrouper des fonctionnalités similaires et à favoriser la réutilisabilité.</a:t>
            </a:r>
          </a:p>
          <a:p>
            <a:pPr marL="0" indent="0" algn="l">
              <a:buNone/>
            </a:pPr>
            <a:endParaRPr lang="fr-FR" b="0" i="0" dirty="0">
              <a:solidFill>
                <a:srgbClr val="D1D5DB"/>
              </a:solidFill>
              <a:effectLst/>
              <a:latin typeface="Söhne"/>
            </a:endParaRPr>
          </a:p>
          <a:p>
            <a:pPr marL="0" indent="0">
              <a:buNone/>
            </a:pPr>
            <a:endParaRPr lang="fr-FR" dirty="0"/>
          </a:p>
        </p:txBody>
      </p:sp>
    </p:spTree>
    <p:extLst>
      <p:ext uri="{BB962C8B-B14F-4D97-AF65-F5344CB8AC3E}">
        <p14:creationId xmlns:p14="http://schemas.microsoft.com/office/powerpoint/2010/main" val="1211307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693489-60B7-15BE-B3F1-0B341DE9BCC0}"/>
              </a:ext>
            </a:extLst>
          </p:cNvPr>
          <p:cNvSpPr>
            <a:spLocks noGrp="1"/>
          </p:cNvSpPr>
          <p:nvPr>
            <p:ph type="title"/>
          </p:nvPr>
        </p:nvSpPr>
        <p:spPr/>
        <p:txBody>
          <a:bodyPr/>
          <a:lstStyle/>
          <a:p>
            <a:r>
              <a:rPr lang="fr-FR" dirty="0"/>
              <a:t>Classes et objets</a:t>
            </a:r>
          </a:p>
        </p:txBody>
      </p:sp>
      <p:sp>
        <p:nvSpPr>
          <p:cNvPr id="3" name="Espace réservé du texte 2">
            <a:extLst>
              <a:ext uri="{FF2B5EF4-FFF2-40B4-BE49-F238E27FC236}">
                <a16:creationId xmlns:a16="http://schemas.microsoft.com/office/drawing/2014/main" id="{0D74B161-F0AE-DF64-55E2-B173B90F6146}"/>
              </a:ext>
            </a:extLst>
          </p:cNvPr>
          <p:cNvSpPr>
            <a:spLocks noGrp="1"/>
          </p:cNvSpPr>
          <p:nvPr>
            <p:ph type="body" idx="1"/>
          </p:nvPr>
        </p:nvSpPr>
        <p:spPr/>
        <p:txBody>
          <a:bodyPr/>
          <a:lstStyle/>
          <a:p>
            <a:r>
              <a:rPr lang="fr-FR" dirty="0"/>
              <a:t>Définition et création de classes</a:t>
            </a:r>
          </a:p>
        </p:txBody>
      </p:sp>
    </p:spTree>
    <p:extLst>
      <p:ext uri="{BB962C8B-B14F-4D97-AF65-F5344CB8AC3E}">
        <p14:creationId xmlns:p14="http://schemas.microsoft.com/office/powerpoint/2010/main" val="795456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280E8C-583F-1C95-F67D-D4694D96682F}"/>
              </a:ext>
            </a:extLst>
          </p:cNvPr>
          <p:cNvSpPr>
            <a:spLocks noGrp="1"/>
          </p:cNvSpPr>
          <p:nvPr>
            <p:ph type="title"/>
          </p:nvPr>
        </p:nvSpPr>
        <p:spPr/>
        <p:txBody>
          <a:bodyPr/>
          <a:lstStyle/>
          <a:p>
            <a:r>
              <a:rPr lang="fr-FR" dirty="0"/>
              <a:t>Instanciations d’objets</a:t>
            </a:r>
          </a:p>
        </p:txBody>
      </p:sp>
      <p:sp>
        <p:nvSpPr>
          <p:cNvPr id="3" name="Espace réservé du contenu 2">
            <a:extLst>
              <a:ext uri="{FF2B5EF4-FFF2-40B4-BE49-F238E27FC236}">
                <a16:creationId xmlns:a16="http://schemas.microsoft.com/office/drawing/2014/main" id="{5A27DEEB-4B65-0F3E-0E71-66FC4284EDBC}"/>
              </a:ext>
            </a:extLst>
          </p:cNvPr>
          <p:cNvSpPr>
            <a:spLocks noGrp="1"/>
          </p:cNvSpPr>
          <p:nvPr>
            <p:ph idx="1"/>
          </p:nvPr>
        </p:nvSpPr>
        <p:spPr/>
        <p:txBody>
          <a:bodyPr/>
          <a:lstStyle/>
          <a:p>
            <a:r>
              <a:rPr lang="fr-FR" b="0" i="0" dirty="0">
                <a:effectLst/>
                <a:latin typeface="Söhne"/>
              </a:rPr>
              <a:t>Lors de l'instanciation, le constructeur de la classe est souvent appelé pour initialiser les attributs de l'objet, garantissant ainsi un état initial cohérent. Les attributs représentent l'état de l'objet, tandis que les méthodes définissent son comportement.</a:t>
            </a:r>
            <a:endParaRPr lang="fr-FR" dirty="0"/>
          </a:p>
        </p:txBody>
      </p:sp>
    </p:spTree>
    <p:extLst>
      <p:ext uri="{BB962C8B-B14F-4D97-AF65-F5344CB8AC3E}">
        <p14:creationId xmlns:p14="http://schemas.microsoft.com/office/powerpoint/2010/main" val="1532207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8CA354-4725-DF70-9CE0-61B4A401D271}"/>
              </a:ext>
            </a:extLst>
          </p:cNvPr>
          <p:cNvSpPr>
            <a:spLocks noGrp="1"/>
          </p:cNvSpPr>
          <p:nvPr>
            <p:ph type="title"/>
          </p:nvPr>
        </p:nvSpPr>
        <p:spPr/>
        <p:txBody>
          <a:bodyPr/>
          <a:lstStyle/>
          <a:p>
            <a:r>
              <a:rPr lang="fr-FR" dirty="0"/>
              <a:t>Instanciations d’objets</a:t>
            </a:r>
          </a:p>
        </p:txBody>
      </p:sp>
      <p:sp>
        <p:nvSpPr>
          <p:cNvPr id="3" name="Espace réservé du contenu 2">
            <a:extLst>
              <a:ext uri="{FF2B5EF4-FFF2-40B4-BE49-F238E27FC236}">
                <a16:creationId xmlns:a16="http://schemas.microsoft.com/office/drawing/2014/main" id="{6D192517-9AD1-33A2-0071-D76EC160A123}"/>
              </a:ext>
            </a:extLst>
          </p:cNvPr>
          <p:cNvSpPr>
            <a:spLocks noGrp="1"/>
          </p:cNvSpPr>
          <p:nvPr>
            <p:ph idx="1"/>
          </p:nvPr>
        </p:nvSpPr>
        <p:spPr/>
        <p:txBody>
          <a:bodyPr/>
          <a:lstStyle/>
          <a:p>
            <a:r>
              <a:rPr lang="fr-FR" b="0" i="0" dirty="0">
                <a:effectLst/>
                <a:latin typeface="Söhne"/>
              </a:rPr>
              <a:t>La création d'instances d'objets offre une flexibilité importante dans la programmation. On peut créer des objets avec différentes configurations en utilisant des variables et les réutiliser dans tout le programme. De plus, l'instanciation multiple permet de gérer plusieurs entités similaires de manière efficace.</a:t>
            </a:r>
            <a:endParaRPr lang="fr-FR" dirty="0"/>
          </a:p>
        </p:txBody>
      </p:sp>
    </p:spTree>
    <p:extLst>
      <p:ext uri="{BB962C8B-B14F-4D97-AF65-F5344CB8AC3E}">
        <p14:creationId xmlns:p14="http://schemas.microsoft.com/office/powerpoint/2010/main" val="3867251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CD141B-4412-183E-EE8C-A2A79896A849}"/>
              </a:ext>
            </a:extLst>
          </p:cNvPr>
          <p:cNvSpPr>
            <a:spLocks noGrp="1"/>
          </p:cNvSpPr>
          <p:nvPr>
            <p:ph type="title"/>
          </p:nvPr>
        </p:nvSpPr>
        <p:spPr/>
        <p:txBody>
          <a:bodyPr/>
          <a:lstStyle/>
          <a:p>
            <a:r>
              <a:rPr lang="fr-FR" dirty="0"/>
              <a:t>Instanciations d’objets</a:t>
            </a:r>
          </a:p>
        </p:txBody>
      </p:sp>
      <p:sp>
        <p:nvSpPr>
          <p:cNvPr id="3" name="Espace réservé du contenu 2">
            <a:extLst>
              <a:ext uri="{FF2B5EF4-FFF2-40B4-BE49-F238E27FC236}">
                <a16:creationId xmlns:a16="http://schemas.microsoft.com/office/drawing/2014/main" id="{D97F3044-9706-6C8E-DF45-8FC8007BF9A1}"/>
              </a:ext>
            </a:extLst>
          </p:cNvPr>
          <p:cNvSpPr>
            <a:spLocks noGrp="1"/>
          </p:cNvSpPr>
          <p:nvPr>
            <p:ph idx="1"/>
          </p:nvPr>
        </p:nvSpPr>
        <p:spPr/>
        <p:txBody>
          <a:bodyPr/>
          <a:lstStyle/>
          <a:p>
            <a:r>
              <a:rPr lang="fr-FR" b="0" i="0" dirty="0">
                <a:effectLst/>
                <a:latin typeface="Söhne"/>
              </a:rPr>
              <a:t>L'instanciation d'objets est une étape fondamentale pour tirer parti des avantages de la programmation orientée objet, tels que la modularité, la réutilisabilité du code et la facilité de maintenance. Elle est largement utilisée dans de nombreux domaines de développement logiciel, des applications web aux systèmes embarqués en passant par les jeux vidéo.</a:t>
            </a:r>
            <a:endParaRPr lang="fr-FR" dirty="0"/>
          </a:p>
        </p:txBody>
      </p:sp>
    </p:spTree>
    <p:extLst>
      <p:ext uri="{BB962C8B-B14F-4D97-AF65-F5344CB8AC3E}">
        <p14:creationId xmlns:p14="http://schemas.microsoft.com/office/powerpoint/2010/main" val="521060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5EC9C6-41C9-C112-9E98-83DD824851D9}"/>
              </a:ext>
            </a:extLst>
          </p:cNvPr>
          <p:cNvSpPr>
            <a:spLocks noGrp="1"/>
          </p:cNvSpPr>
          <p:nvPr>
            <p:ph type="title"/>
          </p:nvPr>
        </p:nvSpPr>
        <p:spPr/>
        <p:txBody>
          <a:bodyPr/>
          <a:lstStyle/>
          <a:p>
            <a:r>
              <a:rPr lang="fr-FR" dirty="0"/>
              <a:t>Classes et objets</a:t>
            </a:r>
          </a:p>
        </p:txBody>
      </p:sp>
      <p:sp>
        <p:nvSpPr>
          <p:cNvPr id="3" name="Espace réservé du texte 2">
            <a:extLst>
              <a:ext uri="{FF2B5EF4-FFF2-40B4-BE49-F238E27FC236}">
                <a16:creationId xmlns:a16="http://schemas.microsoft.com/office/drawing/2014/main" id="{280E8C2B-0934-DD22-A20F-83635A0E6562}"/>
              </a:ext>
            </a:extLst>
          </p:cNvPr>
          <p:cNvSpPr>
            <a:spLocks noGrp="1"/>
          </p:cNvSpPr>
          <p:nvPr>
            <p:ph type="body" idx="1"/>
          </p:nvPr>
        </p:nvSpPr>
        <p:spPr/>
        <p:txBody>
          <a:bodyPr/>
          <a:lstStyle/>
          <a:p>
            <a:r>
              <a:rPr lang="fr-FR" dirty="0"/>
              <a:t>Attributs et méthodes</a:t>
            </a:r>
          </a:p>
        </p:txBody>
      </p:sp>
    </p:spTree>
    <p:extLst>
      <p:ext uri="{BB962C8B-B14F-4D97-AF65-F5344CB8AC3E}">
        <p14:creationId xmlns:p14="http://schemas.microsoft.com/office/powerpoint/2010/main" val="458072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FA917A-7386-B463-A559-3AA82AF25771}"/>
              </a:ext>
            </a:extLst>
          </p:cNvPr>
          <p:cNvSpPr>
            <a:spLocks noGrp="1"/>
          </p:cNvSpPr>
          <p:nvPr>
            <p:ph type="title"/>
          </p:nvPr>
        </p:nvSpPr>
        <p:spPr/>
        <p:txBody>
          <a:bodyPr/>
          <a:lstStyle/>
          <a:p>
            <a:r>
              <a:rPr lang="fr-FR" dirty="0"/>
              <a:t>attributs et méthodes</a:t>
            </a:r>
          </a:p>
        </p:txBody>
      </p:sp>
      <p:sp>
        <p:nvSpPr>
          <p:cNvPr id="3" name="Espace réservé du contenu 2">
            <a:extLst>
              <a:ext uri="{FF2B5EF4-FFF2-40B4-BE49-F238E27FC236}">
                <a16:creationId xmlns:a16="http://schemas.microsoft.com/office/drawing/2014/main" id="{DFBF5949-C7D6-C86B-2CE6-8B50580DF480}"/>
              </a:ext>
            </a:extLst>
          </p:cNvPr>
          <p:cNvSpPr>
            <a:spLocks noGrp="1"/>
          </p:cNvSpPr>
          <p:nvPr>
            <p:ph idx="1"/>
          </p:nvPr>
        </p:nvSpPr>
        <p:spPr/>
        <p:txBody>
          <a:bodyPr/>
          <a:lstStyle/>
          <a:p>
            <a:pPr marL="0" indent="0">
              <a:buNone/>
            </a:pPr>
            <a:r>
              <a:rPr lang="fr-FR" b="0" i="0" dirty="0">
                <a:effectLst/>
                <a:latin typeface="Söhne"/>
              </a:rPr>
              <a:t>Les attributs et les méthodes sont des éléments fondamentaux des classes en programmation orientée objet (POO). Ils définissent l'état et le comportement des objets créés à partir de ces classes. Voyons en détail ce que sont les attributs et les méthodes, ainsi que comment ils sont utilisés.</a:t>
            </a:r>
            <a:endParaRPr lang="fr-FR" dirty="0"/>
          </a:p>
        </p:txBody>
      </p:sp>
    </p:spTree>
    <p:extLst>
      <p:ext uri="{BB962C8B-B14F-4D97-AF65-F5344CB8AC3E}">
        <p14:creationId xmlns:p14="http://schemas.microsoft.com/office/powerpoint/2010/main" val="4021417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794953-BA41-2E2E-B3DD-2D1943A92521}"/>
              </a:ext>
            </a:extLst>
          </p:cNvPr>
          <p:cNvSpPr>
            <a:spLocks noGrp="1"/>
          </p:cNvSpPr>
          <p:nvPr>
            <p:ph type="title"/>
          </p:nvPr>
        </p:nvSpPr>
        <p:spPr/>
        <p:txBody>
          <a:bodyPr/>
          <a:lstStyle/>
          <a:p>
            <a:r>
              <a:rPr lang="fr-FR" dirty="0"/>
              <a:t>attributs et méthodes</a:t>
            </a:r>
          </a:p>
        </p:txBody>
      </p:sp>
      <p:sp>
        <p:nvSpPr>
          <p:cNvPr id="3" name="Espace réservé du contenu 2">
            <a:extLst>
              <a:ext uri="{FF2B5EF4-FFF2-40B4-BE49-F238E27FC236}">
                <a16:creationId xmlns:a16="http://schemas.microsoft.com/office/drawing/2014/main" id="{1690C6D6-7E7C-5F8C-2147-7A1561FFF7A1}"/>
              </a:ext>
            </a:extLst>
          </p:cNvPr>
          <p:cNvSpPr>
            <a:spLocks noGrp="1"/>
          </p:cNvSpPr>
          <p:nvPr>
            <p:ph idx="1"/>
          </p:nvPr>
        </p:nvSpPr>
        <p:spPr/>
        <p:txBody>
          <a:bodyPr/>
          <a:lstStyle/>
          <a:p>
            <a:pPr marL="0" indent="0" algn="l">
              <a:buNone/>
            </a:pPr>
            <a:r>
              <a:rPr lang="fr-FR" b="1" i="0" dirty="0">
                <a:effectLst/>
                <a:latin typeface="Söhne"/>
              </a:rPr>
              <a:t>Attributs :</a:t>
            </a:r>
          </a:p>
          <a:p>
            <a:pPr marL="0" indent="0" algn="l">
              <a:buNone/>
            </a:pPr>
            <a:r>
              <a:rPr lang="fr-FR" b="0" i="0" dirty="0">
                <a:effectLst/>
                <a:latin typeface="Söhne"/>
              </a:rPr>
              <a:t>Les attributs sont des variables qui décrivent l'état d'un objet. Ils représentent les caractéristiques ou les propriétés de l'entité que la classe modélise. Les attributs sont utilisés pour stocker des données spécifiques à chaque instance de la classe. On peut également les considérer comme des variables membres de la classe.</a:t>
            </a:r>
          </a:p>
          <a:p>
            <a:pPr marL="0" indent="0" algn="l">
              <a:buNone/>
            </a:pPr>
            <a:r>
              <a:rPr lang="fr-FR" b="0" i="0" dirty="0">
                <a:effectLst/>
                <a:latin typeface="Söhne"/>
              </a:rPr>
              <a:t>Exemple en PHP :</a:t>
            </a:r>
          </a:p>
          <a:p>
            <a:pPr marL="0" indent="0">
              <a:buNone/>
            </a:pPr>
            <a:endParaRPr lang="fr-FR" dirty="0"/>
          </a:p>
        </p:txBody>
      </p:sp>
      <p:pic>
        <p:nvPicPr>
          <p:cNvPr id="5" name="Image 4">
            <a:extLst>
              <a:ext uri="{FF2B5EF4-FFF2-40B4-BE49-F238E27FC236}">
                <a16:creationId xmlns:a16="http://schemas.microsoft.com/office/drawing/2014/main" id="{80246353-5364-F32E-1A78-0BE90ED70CBA}"/>
              </a:ext>
            </a:extLst>
          </p:cNvPr>
          <p:cNvPicPr>
            <a:picLocks noChangeAspect="1"/>
          </p:cNvPicPr>
          <p:nvPr/>
        </p:nvPicPr>
        <p:blipFill>
          <a:blip r:embed="rId2"/>
          <a:stretch>
            <a:fillRect/>
          </a:stretch>
        </p:blipFill>
        <p:spPr>
          <a:xfrm>
            <a:off x="3103563" y="4396375"/>
            <a:ext cx="5295900" cy="2324100"/>
          </a:xfrm>
          <a:prstGeom prst="rect">
            <a:avLst/>
          </a:prstGeom>
        </p:spPr>
      </p:pic>
    </p:spTree>
    <p:extLst>
      <p:ext uri="{BB962C8B-B14F-4D97-AF65-F5344CB8AC3E}">
        <p14:creationId xmlns:p14="http://schemas.microsoft.com/office/powerpoint/2010/main" val="823647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629CFE-566D-624B-D950-15E679CDB20F}"/>
              </a:ext>
            </a:extLst>
          </p:cNvPr>
          <p:cNvSpPr>
            <a:spLocks noGrp="1"/>
          </p:cNvSpPr>
          <p:nvPr>
            <p:ph type="title"/>
          </p:nvPr>
        </p:nvSpPr>
        <p:spPr/>
        <p:txBody>
          <a:bodyPr/>
          <a:lstStyle/>
          <a:p>
            <a:r>
              <a:rPr lang="fr-FR" dirty="0"/>
              <a:t>attributs et méthodes</a:t>
            </a:r>
          </a:p>
        </p:txBody>
      </p:sp>
      <p:sp>
        <p:nvSpPr>
          <p:cNvPr id="3" name="Espace réservé du contenu 2">
            <a:extLst>
              <a:ext uri="{FF2B5EF4-FFF2-40B4-BE49-F238E27FC236}">
                <a16:creationId xmlns:a16="http://schemas.microsoft.com/office/drawing/2014/main" id="{03020573-0592-1DBE-747E-F03102107FEE}"/>
              </a:ext>
            </a:extLst>
          </p:cNvPr>
          <p:cNvSpPr>
            <a:spLocks noGrp="1"/>
          </p:cNvSpPr>
          <p:nvPr>
            <p:ph idx="1"/>
          </p:nvPr>
        </p:nvSpPr>
        <p:spPr/>
        <p:txBody>
          <a:bodyPr/>
          <a:lstStyle/>
          <a:p>
            <a:pPr algn="l">
              <a:buFont typeface="Arial" panose="020B0604020202020204" pitchFamily="34" charset="0"/>
              <a:buChar char="•"/>
            </a:pPr>
            <a:r>
              <a:rPr lang="fr-FR" b="0" i="0" dirty="0">
                <a:effectLst/>
                <a:latin typeface="Söhne"/>
              </a:rPr>
              <a:t>Les attributs peuvent être publics, privés ou protégés. Un attribut public est accessible de l'extérieur de la classe, un attribut privé n'est accessible que de l'intérieur de la classe, et un attribut protégé est accessible à la classe et à ses classes dérivées (héritage).</a:t>
            </a:r>
          </a:p>
          <a:p>
            <a:pPr algn="l">
              <a:buFont typeface="Arial" panose="020B0604020202020204" pitchFamily="34" charset="0"/>
              <a:buChar char="•"/>
            </a:pPr>
            <a:r>
              <a:rPr lang="fr-FR" b="0" i="0" dirty="0">
                <a:effectLst/>
                <a:latin typeface="Söhne"/>
              </a:rPr>
              <a:t>On peut accéder et modifier les attributs à l'aide de méthodes spéciales appelées getter et setter, ou directement si l'attribut est public (ce qui est généralement déconseillé pour des raisons de bonnes pratiques).</a:t>
            </a:r>
          </a:p>
          <a:p>
            <a:pPr marL="0" indent="0">
              <a:buNone/>
            </a:pPr>
            <a:endParaRPr lang="fr-FR" dirty="0"/>
          </a:p>
        </p:txBody>
      </p:sp>
    </p:spTree>
    <p:extLst>
      <p:ext uri="{BB962C8B-B14F-4D97-AF65-F5344CB8AC3E}">
        <p14:creationId xmlns:p14="http://schemas.microsoft.com/office/powerpoint/2010/main" val="2677489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A305F7-AA86-5A94-CC8B-B0DD92175A4C}"/>
              </a:ext>
            </a:extLst>
          </p:cNvPr>
          <p:cNvSpPr>
            <a:spLocks noGrp="1"/>
          </p:cNvSpPr>
          <p:nvPr>
            <p:ph type="title"/>
          </p:nvPr>
        </p:nvSpPr>
        <p:spPr/>
        <p:txBody>
          <a:bodyPr/>
          <a:lstStyle/>
          <a:p>
            <a:r>
              <a:rPr lang="fr-FR" dirty="0"/>
              <a:t>attributs et méthodes</a:t>
            </a:r>
          </a:p>
        </p:txBody>
      </p:sp>
      <p:sp>
        <p:nvSpPr>
          <p:cNvPr id="3" name="Espace réservé du contenu 2">
            <a:extLst>
              <a:ext uri="{FF2B5EF4-FFF2-40B4-BE49-F238E27FC236}">
                <a16:creationId xmlns:a16="http://schemas.microsoft.com/office/drawing/2014/main" id="{5BC96DBA-94B9-4FEA-0B75-0C068CB277B1}"/>
              </a:ext>
            </a:extLst>
          </p:cNvPr>
          <p:cNvSpPr>
            <a:spLocks noGrp="1"/>
          </p:cNvSpPr>
          <p:nvPr>
            <p:ph idx="1"/>
          </p:nvPr>
        </p:nvSpPr>
        <p:spPr>
          <a:xfrm>
            <a:off x="685801" y="2142067"/>
            <a:ext cx="6244838" cy="3649133"/>
          </a:xfrm>
        </p:spPr>
        <p:txBody>
          <a:bodyPr/>
          <a:lstStyle/>
          <a:p>
            <a:pPr marL="0" indent="0" algn="l">
              <a:buNone/>
            </a:pPr>
            <a:r>
              <a:rPr lang="fr-FR" b="1" i="0" dirty="0">
                <a:effectLst/>
                <a:latin typeface="Söhne"/>
              </a:rPr>
              <a:t>Méthodes :</a:t>
            </a:r>
          </a:p>
          <a:p>
            <a:pPr marL="0" indent="0" algn="l">
              <a:buNone/>
            </a:pPr>
            <a:r>
              <a:rPr lang="fr-FR" b="0" i="0" dirty="0">
                <a:effectLst/>
                <a:latin typeface="Söhne"/>
              </a:rPr>
              <a:t>Les méthodes sont des fonctions qui définissent le comportement de la classe. Elles représentent les actions que les objets créés à partir de la classe peuvent effectuer. Les méthodes sont utilisées pour effectuer des opérations spécifiques sur les données de la classe et peuvent également interagir avec d'autres objets.</a:t>
            </a:r>
          </a:p>
          <a:p>
            <a:pPr marL="0" indent="0" algn="l">
              <a:buNone/>
            </a:pPr>
            <a:r>
              <a:rPr lang="fr-FR" b="0" i="0" dirty="0">
                <a:effectLst/>
                <a:latin typeface="Söhne"/>
              </a:rPr>
              <a:t>Exemple en PHP :</a:t>
            </a:r>
          </a:p>
          <a:p>
            <a:pPr marL="0" indent="0">
              <a:buNone/>
            </a:pPr>
            <a:endParaRPr lang="fr-FR" dirty="0"/>
          </a:p>
        </p:txBody>
      </p:sp>
      <p:pic>
        <p:nvPicPr>
          <p:cNvPr id="5" name="Image 4">
            <a:extLst>
              <a:ext uri="{FF2B5EF4-FFF2-40B4-BE49-F238E27FC236}">
                <a16:creationId xmlns:a16="http://schemas.microsoft.com/office/drawing/2014/main" id="{74A952C2-7D3E-50F6-CBCF-7B7EC8F3EE74}"/>
              </a:ext>
            </a:extLst>
          </p:cNvPr>
          <p:cNvPicPr>
            <a:picLocks noChangeAspect="1"/>
          </p:cNvPicPr>
          <p:nvPr/>
        </p:nvPicPr>
        <p:blipFill>
          <a:blip r:embed="rId2"/>
          <a:stretch>
            <a:fillRect/>
          </a:stretch>
        </p:blipFill>
        <p:spPr>
          <a:xfrm>
            <a:off x="7004538" y="0"/>
            <a:ext cx="5187462" cy="6858000"/>
          </a:xfrm>
          <a:prstGeom prst="rect">
            <a:avLst/>
          </a:prstGeom>
        </p:spPr>
      </p:pic>
    </p:spTree>
    <p:extLst>
      <p:ext uri="{BB962C8B-B14F-4D97-AF65-F5344CB8AC3E}">
        <p14:creationId xmlns:p14="http://schemas.microsoft.com/office/powerpoint/2010/main" val="384083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C56EC2-4CB7-3104-986C-EE8C978B8D46}"/>
              </a:ext>
            </a:extLst>
          </p:cNvPr>
          <p:cNvSpPr>
            <a:spLocks noGrp="1"/>
          </p:cNvSpPr>
          <p:nvPr>
            <p:ph type="title"/>
          </p:nvPr>
        </p:nvSpPr>
        <p:spPr/>
        <p:txBody>
          <a:bodyPr/>
          <a:lstStyle/>
          <a:p>
            <a:r>
              <a:rPr lang="fr-FR" dirty="0"/>
              <a:t>attributs et méthodes</a:t>
            </a:r>
          </a:p>
        </p:txBody>
      </p:sp>
      <p:sp>
        <p:nvSpPr>
          <p:cNvPr id="3" name="Espace réservé du contenu 2">
            <a:extLst>
              <a:ext uri="{FF2B5EF4-FFF2-40B4-BE49-F238E27FC236}">
                <a16:creationId xmlns:a16="http://schemas.microsoft.com/office/drawing/2014/main" id="{B71A33E2-8339-DB99-C908-1BCD4C43F1DA}"/>
              </a:ext>
            </a:extLst>
          </p:cNvPr>
          <p:cNvSpPr>
            <a:spLocks noGrp="1"/>
          </p:cNvSpPr>
          <p:nvPr>
            <p:ph idx="1"/>
          </p:nvPr>
        </p:nvSpPr>
        <p:spPr/>
        <p:txBody>
          <a:bodyPr/>
          <a:lstStyle/>
          <a:p>
            <a:pPr algn="l">
              <a:buFont typeface="Arial" panose="020B0604020202020204" pitchFamily="34" charset="0"/>
              <a:buChar char="•"/>
            </a:pPr>
            <a:r>
              <a:rPr lang="fr-FR" b="0" i="0" dirty="0">
                <a:solidFill>
                  <a:srgbClr val="D1D5DB"/>
                </a:solidFill>
                <a:effectLst/>
                <a:latin typeface="Söhne"/>
              </a:rPr>
              <a:t>Les méthodes peuvent être publiques, privées ou protégées. Une méthode publique est accessible de l'extérieur de la classe, une méthode privée n'est accessible que de l'intérieur de la classe, et une méthode protégée est accessible à la classe et à ses classes dérivées (héritage).</a:t>
            </a:r>
          </a:p>
          <a:p>
            <a:pPr algn="l">
              <a:buFont typeface="Arial" panose="020B0604020202020204" pitchFamily="34" charset="0"/>
              <a:buChar char="•"/>
            </a:pPr>
            <a:r>
              <a:rPr lang="fr-FR" b="0" i="0" dirty="0">
                <a:solidFill>
                  <a:srgbClr val="D1D5DB"/>
                </a:solidFill>
                <a:effectLst/>
                <a:latin typeface="Söhne"/>
              </a:rPr>
              <a:t>Les méthodes peuvent également prendre des paramètres et retourner des valeurs. Les méthodes spéciales telles que le constructeur (__</a:t>
            </a:r>
            <a:r>
              <a:rPr lang="fr-FR" b="0" i="0" dirty="0" err="1">
                <a:solidFill>
                  <a:srgbClr val="D1D5DB"/>
                </a:solidFill>
                <a:effectLst/>
                <a:latin typeface="Söhne"/>
              </a:rPr>
              <a:t>construct</a:t>
            </a:r>
            <a:r>
              <a:rPr lang="fr-FR" b="0" i="0" dirty="0">
                <a:solidFill>
                  <a:srgbClr val="D1D5DB"/>
                </a:solidFill>
                <a:effectLst/>
                <a:latin typeface="Söhne"/>
              </a:rPr>
              <a:t>) et le destructeur (__</a:t>
            </a:r>
            <a:r>
              <a:rPr lang="fr-FR" b="0" i="0" dirty="0" err="1">
                <a:solidFill>
                  <a:srgbClr val="D1D5DB"/>
                </a:solidFill>
                <a:effectLst/>
                <a:latin typeface="Söhne"/>
              </a:rPr>
              <a:t>destruct</a:t>
            </a:r>
            <a:r>
              <a:rPr lang="fr-FR" b="0" i="0" dirty="0">
                <a:solidFill>
                  <a:srgbClr val="D1D5DB"/>
                </a:solidFill>
                <a:effectLst/>
                <a:latin typeface="Söhne"/>
              </a:rPr>
              <a:t>) sont utilisées pour l'initialisation et la libération de ressources.</a:t>
            </a:r>
          </a:p>
          <a:p>
            <a:pPr marL="0" indent="0">
              <a:buNone/>
            </a:pPr>
            <a:endParaRPr lang="fr-FR" dirty="0"/>
          </a:p>
        </p:txBody>
      </p:sp>
    </p:spTree>
    <p:extLst>
      <p:ext uri="{BB962C8B-B14F-4D97-AF65-F5344CB8AC3E}">
        <p14:creationId xmlns:p14="http://schemas.microsoft.com/office/powerpoint/2010/main" val="174677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58C398-FD48-C7F2-3BE3-CFC710ED0BB4}"/>
              </a:ext>
            </a:extLst>
          </p:cNvPr>
          <p:cNvSpPr>
            <a:spLocks noGrp="1"/>
          </p:cNvSpPr>
          <p:nvPr>
            <p:ph type="title"/>
          </p:nvPr>
        </p:nvSpPr>
        <p:spPr/>
        <p:txBody>
          <a:bodyPr/>
          <a:lstStyle/>
          <a:p>
            <a:r>
              <a:rPr lang="fr-FR" dirty="0"/>
              <a:t>attributs et méthodes</a:t>
            </a:r>
          </a:p>
        </p:txBody>
      </p:sp>
      <p:sp>
        <p:nvSpPr>
          <p:cNvPr id="3" name="Espace réservé du contenu 2">
            <a:extLst>
              <a:ext uri="{FF2B5EF4-FFF2-40B4-BE49-F238E27FC236}">
                <a16:creationId xmlns:a16="http://schemas.microsoft.com/office/drawing/2014/main" id="{B73443B0-FA26-C4D9-7899-BC87E4038AA8}"/>
              </a:ext>
            </a:extLst>
          </p:cNvPr>
          <p:cNvSpPr>
            <a:spLocks noGrp="1"/>
          </p:cNvSpPr>
          <p:nvPr>
            <p:ph idx="1"/>
          </p:nvPr>
        </p:nvSpPr>
        <p:spPr>
          <a:xfrm>
            <a:off x="685802" y="2142067"/>
            <a:ext cx="5651498" cy="3649133"/>
          </a:xfrm>
        </p:spPr>
        <p:txBody>
          <a:bodyPr/>
          <a:lstStyle/>
          <a:p>
            <a:pPr marL="0" indent="0" algn="l">
              <a:buNone/>
            </a:pPr>
            <a:r>
              <a:rPr lang="fr-FR" b="1" i="0" dirty="0">
                <a:effectLst/>
                <a:latin typeface="Söhne"/>
              </a:rPr>
              <a:t>Accès aux Attributs et Méthodes :</a:t>
            </a:r>
          </a:p>
          <a:p>
            <a:pPr marL="0" indent="0" algn="l">
              <a:buNone/>
            </a:pPr>
            <a:r>
              <a:rPr lang="fr-FR" b="0" i="0" dirty="0">
                <a:solidFill>
                  <a:srgbClr val="D1D5DB"/>
                </a:solidFill>
                <a:effectLst/>
                <a:latin typeface="Söhne"/>
              </a:rPr>
              <a:t>L'accès aux attributs et aux méthodes dépend des modificateurs d'accès appliqués. En général, l'encapsulation encourage à définir des attributs comme privés et à fournir des méthodes publiques pour y accéder et les modifier. Cela permet de contrôler l'accès aux données de la classe et de garantir l'intégrité de l'objet.</a:t>
            </a:r>
          </a:p>
          <a:p>
            <a:pPr marL="0" indent="0" algn="l">
              <a:buNone/>
            </a:pPr>
            <a:r>
              <a:rPr lang="fr-FR" b="0" i="0" dirty="0">
                <a:solidFill>
                  <a:srgbClr val="D1D5DB"/>
                </a:solidFill>
                <a:effectLst/>
                <a:latin typeface="Söhne"/>
              </a:rPr>
              <a:t>Exemple en PHP :</a:t>
            </a:r>
          </a:p>
          <a:p>
            <a:pPr marL="0" indent="0">
              <a:buNone/>
            </a:pPr>
            <a:endParaRPr lang="fr-FR" dirty="0"/>
          </a:p>
        </p:txBody>
      </p:sp>
      <p:pic>
        <p:nvPicPr>
          <p:cNvPr id="5" name="Image 4">
            <a:extLst>
              <a:ext uri="{FF2B5EF4-FFF2-40B4-BE49-F238E27FC236}">
                <a16:creationId xmlns:a16="http://schemas.microsoft.com/office/drawing/2014/main" id="{5ED55F24-AB49-40F1-3971-F2739323D479}"/>
              </a:ext>
            </a:extLst>
          </p:cNvPr>
          <p:cNvPicPr>
            <a:picLocks noChangeAspect="1"/>
          </p:cNvPicPr>
          <p:nvPr/>
        </p:nvPicPr>
        <p:blipFill>
          <a:blip r:embed="rId2"/>
          <a:stretch>
            <a:fillRect/>
          </a:stretch>
        </p:blipFill>
        <p:spPr>
          <a:xfrm>
            <a:off x="6337300" y="1415261"/>
            <a:ext cx="5854700" cy="4953000"/>
          </a:xfrm>
          <a:prstGeom prst="rect">
            <a:avLst/>
          </a:prstGeom>
        </p:spPr>
      </p:pic>
    </p:spTree>
    <p:extLst>
      <p:ext uri="{BB962C8B-B14F-4D97-AF65-F5344CB8AC3E}">
        <p14:creationId xmlns:p14="http://schemas.microsoft.com/office/powerpoint/2010/main" val="217523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4EF970-DF9F-B48E-3CF3-6EAA91449F83}"/>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C617DD46-7BD8-E08F-3616-2065D3340B4F}"/>
              </a:ext>
            </a:extLst>
          </p:cNvPr>
          <p:cNvSpPr>
            <a:spLocks noGrp="1"/>
          </p:cNvSpPr>
          <p:nvPr>
            <p:ph idx="1"/>
          </p:nvPr>
        </p:nvSpPr>
        <p:spPr/>
        <p:txBody>
          <a:bodyPr/>
          <a:lstStyle/>
          <a:p>
            <a:pPr marL="0" indent="0">
              <a:buNone/>
            </a:pPr>
            <a:r>
              <a:rPr lang="fr-FR" b="0" i="0" dirty="0">
                <a:effectLst/>
                <a:latin typeface="Söhne"/>
              </a:rPr>
              <a:t>La création de classes est l'un des concepts fondamentaux de la programmation orientée objet (POO). Une classe sert de modèle ou de plan pour créer des objets, qui sont des instances spécifiques de cette classe. Voici une détaillée sur la définition et la création de classes en POO :</a:t>
            </a:r>
            <a:endParaRPr lang="fr-FR" dirty="0"/>
          </a:p>
        </p:txBody>
      </p:sp>
    </p:spTree>
    <p:extLst>
      <p:ext uri="{BB962C8B-B14F-4D97-AF65-F5344CB8AC3E}">
        <p14:creationId xmlns:p14="http://schemas.microsoft.com/office/powerpoint/2010/main" val="24463146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1ACB07-B895-3F72-2F33-1D80C289E438}"/>
              </a:ext>
            </a:extLst>
          </p:cNvPr>
          <p:cNvSpPr>
            <a:spLocks noGrp="1"/>
          </p:cNvSpPr>
          <p:nvPr>
            <p:ph type="title"/>
          </p:nvPr>
        </p:nvSpPr>
        <p:spPr/>
        <p:txBody>
          <a:bodyPr/>
          <a:lstStyle/>
          <a:p>
            <a:r>
              <a:rPr lang="fr-FR" dirty="0"/>
              <a:t>attributs et méthodes</a:t>
            </a:r>
          </a:p>
        </p:txBody>
      </p:sp>
      <p:sp>
        <p:nvSpPr>
          <p:cNvPr id="3" name="Espace réservé du contenu 2">
            <a:extLst>
              <a:ext uri="{FF2B5EF4-FFF2-40B4-BE49-F238E27FC236}">
                <a16:creationId xmlns:a16="http://schemas.microsoft.com/office/drawing/2014/main" id="{2FFF9784-EC69-FACE-6058-14FE4C3F5B3D}"/>
              </a:ext>
            </a:extLst>
          </p:cNvPr>
          <p:cNvSpPr>
            <a:spLocks noGrp="1"/>
          </p:cNvSpPr>
          <p:nvPr>
            <p:ph idx="1"/>
          </p:nvPr>
        </p:nvSpPr>
        <p:spPr/>
        <p:txBody>
          <a:bodyPr/>
          <a:lstStyle/>
          <a:p>
            <a:pPr marL="0" indent="0">
              <a:buNone/>
            </a:pPr>
            <a:r>
              <a:rPr lang="fr-FR" b="0" i="0" dirty="0">
                <a:effectLst/>
                <a:latin typeface="Söhne"/>
              </a:rPr>
              <a:t>Dans cet exemple, l'attribut </a:t>
            </a:r>
            <a:r>
              <a:rPr lang="fr-FR" dirty="0"/>
              <a:t>$nom</a:t>
            </a:r>
            <a:r>
              <a:rPr lang="fr-FR" b="0" i="0" dirty="0">
                <a:effectLst/>
                <a:latin typeface="Söhne"/>
              </a:rPr>
              <a:t> est privé, mais on fournit des méthodes publiques (</a:t>
            </a:r>
            <a:r>
              <a:rPr lang="fr-FR" dirty="0" err="1"/>
              <a:t>getNom</a:t>
            </a:r>
            <a:r>
              <a:rPr lang="fr-FR" b="0" i="0" dirty="0">
                <a:effectLst/>
                <a:latin typeface="Söhne"/>
              </a:rPr>
              <a:t> et </a:t>
            </a:r>
            <a:r>
              <a:rPr lang="fr-FR" dirty="0" err="1"/>
              <a:t>setNom</a:t>
            </a:r>
            <a:r>
              <a:rPr lang="fr-FR" b="0" i="0" dirty="0">
                <a:effectLst/>
                <a:latin typeface="Söhne"/>
              </a:rPr>
              <a:t>) pour accéder et modifier cet attribut de manière contrôlée.</a:t>
            </a:r>
            <a:endParaRPr lang="fr-FR" dirty="0"/>
          </a:p>
        </p:txBody>
      </p:sp>
    </p:spTree>
    <p:extLst>
      <p:ext uri="{BB962C8B-B14F-4D97-AF65-F5344CB8AC3E}">
        <p14:creationId xmlns:p14="http://schemas.microsoft.com/office/powerpoint/2010/main" val="3150274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8AD3C5-6A74-CE60-E50C-853C722E36D3}"/>
              </a:ext>
            </a:extLst>
          </p:cNvPr>
          <p:cNvSpPr>
            <a:spLocks noGrp="1"/>
          </p:cNvSpPr>
          <p:nvPr>
            <p:ph type="title"/>
          </p:nvPr>
        </p:nvSpPr>
        <p:spPr/>
        <p:txBody>
          <a:bodyPr/>
          <a:lstStyle/>
          <a:p>
            <a:r>
              <a:rPr lang="fr-FR" dirty="0"/>
              <a:t>attributs et méthodes</a:t>
            </a:r>
          </a:p>
        </p:txBody>
      </p:sp>
      <p:sp>
        <p:nvSpPr>
          <p:cNvPr id="3" name="Espace réservé du contenu 2">
            <a:extLst>
              <a:ext uri="{FF2B5EF4-FFF2-40B4-BE49-F238E27FC236}">
                <a16:creationId xmlns:a16="http://schemas.microsoft.com/office/drawing/2014/main" id="{846C0632-D294-C414-42B9-1E4418D0A642}"/>
              </a:ext>
            </a:extLst>
          </p:cNvPr>
          <p:cNvSpPr>
            <a:spLocks noGrp="1"/>
          </p:cNvSpPr>
          <p:nvPr>
            <p:ph idx="1"/>
          </p:nvPr>
        </p:nvSpPr>
        <p:spPr>
          <a:xfrm>
            <a:off x="13548" y="2150613"/>
            <a:ext cx="6178221" cy="3649133"/>
          </a:xfrm>
        </p:spPr>
        <p:txBody>
          <a:bodyPr/>
          <a:lstStyle/>
          <a:p>
            <a:pPr marL="0" indent="0" algn="l">
              <a:buNone/>
            </a:pPr>
            <a:r>
              <a:rPr lang="fr-FR" b="1" i="0" dirty="0">
                <a:effectLst/>
                <a:latin typeface="Söhne"/>
              </a:rPr>
              <a:t>Utilisation des Attributs et Méthodes :</a:t>
            </a:r>
          </a:p>
          <a:p>
            <a:pPr marL="0" indent="0" algn="l">
              <a:buNone/>
            </a:pPr>
            <a:r>
              <a:rPr lang="fr-FR" b="0" i="0" dirty="0">
                <a:effectLst/>
                <a:latin typeface="Söhne"/>
              </a:rPr>
              <a:t>Une fois que la classe est définie avec ses attributs et ses méthodes, on peut créer des objets (instances) de cette classe et utiliser ces objets pour interagir avec les données et effectuer des actions.</a:t>
            </a:r>
          </a:p>
          <a:p>
            <a:pPr marL="0" indent="0" algn="l">
              <a:buNone/>
            </a:pPr>
            <a:r>
              <a:rPr lang="fr-FR" b="0" i="0" dirty="0">
                <a:effectLst/>
                <a:latin typeface="Söhne"/>
              </a:rPr>
              <a:t>Exemple en PHP :</a:t>
            </a:r>
          </a:p>
          <a:p>
            <a:pPr marL="0" indent="0">
              <a:buNone/>
            </a:pPr>
            <a:endParaRPr lang="fr-FR" dirty="0"/>
          </a:p>
        </p:txBody>
      </p:sp>
      <p:pic>
        <p:nvPicPr>
          <p:cNvPr id="5" name="Image 4">
            <a:extLst>
              <a:ext uri="{FF2B5EF4-FFF2-40B4-BE49-F238E27FC236}">
                <a16:creationId xmlns:a16="http://schemas.microsoft.com/office/drawing/2014/main" id="{D2AB84A3-D9E8-C2D3-4A4B-BDF84A7DFAD1}"/>
              </a:ext>
            </a:extLst>
          </p:cNvPr>
          <p:cNvPicPr>
            <a:picLocks noChangeAspect="1"/>
          </p:cNvPicPr>
          <p:nvPr/>
        </p:nvPicPr>
        <p:blipFill>
          <a:blip r:embed="rId2"/>
          <a:stretch>
            <a:fillRect/>
          </a:stretch>
        </p:blipFill>
        <p:spPr>
          <a:xfrm>
            <a:off x="6289705" y="2129851"/>
            <a:ext cx="5888747" cy="4199021"/>
          </a:xfrm>
          <a:prstGeom prst="rect">
            <a:avLst/>
          </a:prstGeom>
        </p:spPr>
      </p:pic>
    </p:spTree>
    <p:extLst>
      <p:ext uri="{BB962C8B-B14F-4D97-AF65-F5344CB8AC3E}">
        <p14:creationId xmlns:p14="http://schemas.microsoft.com/office/powerpoint/2010/main" val="36434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9E80D0-D48A-C2D9-D335-20E722C7AB78}"/>
              </a:ext>
            </a:extLst>
          </p:cNvPr>
          <p:cNvSpPr>
            <a:spLocks noGrp="1"/>
          </p:cNvSpPr>
          <p:nvPr>
            <p:ph type="title"/>
          </p:nvPr>
        </p:nvSpPr>
        <p:spPr/>
        <p:txBody>
          <a:bodyPr/>
          <a:lstStyle/>
          <a:p>
            <a:r>
              <a:rPr lang="fr-FR" dirty="0"/>
              <a:t>attributs et méthodes</a:t>
            </a:r>
          </a:p>
        </p:txBody>
      </p:sp>
      <p:sp>
        <p:nvSpPr>
          <p:cNvPr id="3" name="Espace réservé du contenu 2">
            <a:extLst>
              <a:ext uri="{FF2B5EF4-FFF2-40B4-BE49-F238E27FC236}">
                <a16:creationId xmlns:a16="http://schemas.microsoft.com/office/drawing/2014/main" id="{45A27769-6886-EE8A-14A7-7CAC6CCBDC7B}"/>
              </a:ext>
            </a:extLst>
          </p:cNvPr>
          <p:cNvSpPr>
            <a:spLocks noGrp="1"/>
          </p:cNvSpPr>
          <p:nvPr>
            <p:ph idx="1"/>
          </p:nvPr>
        </p:nvSpPr>
        <p:spPr/>
        <p:txBody>
          <a:bodyPr/>
          <a:lstStyle/>
          <a:p>
            <a:pPr marL="0" indent="0">
              <a:buNone/>
            </a:pPr>
            <a:r>
              <a:rPr lang="fr-FR" b="0" i="0" dirty="0">
                <a:solidFill>
                  <a:srgbClr val="D1D5DB"/>
                </a:solidFill>
                <a:effectLst/>
                <a:latin typeface="Söhne"/>
              </a:rPr>
              <a:t>Dans cet exemple, une instance de la classe </a:t>
            </a:r>
            <a:r>
              <a:rPr lang="fr-FR" dirty="0"/>
              <a:t>Voiture</a:t>
            </a:r>
            <a:r>
              <a:rPr lang="fr-FR" b="0" i="0" dirty="0">
                <a:solidFill>
                  <a:srgbClr val="D1D5DB"/>
                </a:solidFill>
                <a:effectLst/>
                <a:latin typeface="Söhne"/>
              </a:rPr>
              <a:t> est créée, ses attributs sont modifiés et ses méthodes sont appelées pour simuler l'accélération et le freinage. L'accès à la vitesse se fait à l'aide de la méthode </a:t>
            </a:r>
            <a:r>
              <a:rPr lang="fr-FR" dirty="0" err="1"/>
              <a:t>getVitesse</a:t>
            </a:r>
            <a:r>
              <a:rPr lang="fr-FR" b="0" i="0" dirty="0">
                <a:solidFill>
                  <a:srgbClr val="D1D5DB"/>
                </a:solidFill>
                <a:effectLst/>
                <a:latin typeface="Söhne"/>
              </a:rPr>
              <a:t>.</a:t>
            </a:r>
            <a:endParaRPr lang="fr-FR" dirty="0"/>
          </a:p>
        </p:txBody>
      </p:sp>
    </p:spTree>
    <p:extLst>
      <p:ext uri="{BB962C8B-B14F-4D97-AF65-F5344CB8AC3E}">
        <p14:creationId xmlns:p14="http://schemas.microsoft.com/office/powerpoint/2010/main" val="3849080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B1AEB6-FB93-E031-44A2-12CEB2778FD0}"/>
              </a:ext>
            </a:extLst>
          </p:cNvPr>
          <p:cNvSpPr>
            <a:spLocks noGrp="1"/>
          </p:cNvSpPr>
          <p:nvPr>
            <p:ph type="title"/>
          </p:nvPr>
        </p:nvSpPr>
        <p:spPr/>
        <p:txBody>
          <a:bodyPr/>
          <a:lstStyle/>
          <a:p>
            <a:r>
              <a:rPr lang="fr-FR" dirty="0"/>
              <a:t>attributs et méthodes</a:t>
            </a:r>
          </a:p>
        </p:txBody>
      </p:sp>
      <p:sp>
        <p:nvSpPr>
          <p:cNvPr id="3" name="Espace réservé du contenu 2">
            <a:extLst>
              <a:ext uri="{FF2B5EF4-FFF2-40B4-BE49-F238E27FC236}">
                <a16:creationId xmlns:a16="http://schemas.microsoft.com/office/drawing/2014/main" id="{BF49EF20-D628-ADD2-EDC3-294D1336168B}"/>
              </a:ext>
            </a:extLst>
          </p:cNvPr>
          <p:cNvSpPr>
            <a:spLocks noGrp="1"/>
          </p:cNvSpPr>
          <p:nvPr>
            <p:ph idx="1"/>
          </p:nvPr>
        </p:nvSpPr>
        <p:spPr/>
        <p:txBody>
          <a:bodyPr/>
          <a:lstStyle/>
          <a:p>
            <a:pPr marL="0" indent="0" algn="l">
              <a:buNone/>
            </a:pPr>
            <a:r>
              <a:rPr lang="fr-FR" b="1" i="0" dirty="0">
                <a:effectLst/>
                <a:latin typeface="Söhne"/>
              </a:rPr>
              <a:t>Conclusion :</a:t>
            </a:r>
          </a:p>
          <a:p>
            <a:pPr marL="0" indent="0" algn="l">
              <a:buNone/>
            </a:pPr>
            <a:r>
              <a:rPr lang="fr-FR" b="0" i="0" dirty="0">
                <a:effectLst/>
                <a:latin typeface="Söhne"/>
              </a:rPr>
              <a:t>Les attributs et les méthodes sont les composants de base des classes en programmation orientée objet. Ils permettent de définir l'état et le comportement des objets, favorisant ainsi l'encapsulation, la réutilisabilité du code et la modularité. L'utilisation appropriée des modificateurs d'accès et des bonnes pratiques de conception permet de créer des classes bien structurées qui facilitent la gestion et la maintenance du code.</a:t>
            </a:r>
          </a:p>
          <a:p>
            <a:pPr marL="0" indent="0">
              <a:buNone/>
            </a:pPr>
            <a:endParaRPr lang="fr-FR" dirty="0"/>
          </a:p>
        </p:txBody>
      </p:sp>
    </p:spTree>
    <p:extLst>
      <p:ext uri="{BB962C8B-B14F-4D97-AF65-F5344CB8AC3E}">
        <p14:creationId xmlns:p14="http://schemas.microsoft.com/office/powerpoint/2010/main" val="33078602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8AA77E-0C9C-5116-E36E-7B31E0C52AB2}"/>
              </a:ext>
            </a:extLst>
          </p:cNvPr>
          <p:cNvSpPr>
            <a:spLocks noGrp="1"/>
          </p:cNvSpPr>
          <p:nvPr>
            <p:ph type="title"/>
          </p:nvPr>
        </p:nvSpPr>
        <p:spPr/>
        <p:txBody>
          <a:bodyPr/>
          <a:lstStyle/>
          <a:p>
            <a:r>
              <a:rPr lang="fr-FR" dirty="0"/>
              <a:t>Encapsulation</a:t>
            </a:r>
          </a:p>
        </p:txBody>
      </p:sp>
      <p:sp>
        <p:nvSpPr>
          <p:cNvPr id="3" name="Espace réservé du texte 2">
            <a:extLst>
              <a:ext uri="{FF2B5EF4-FFF2-40B4-BE49-F238E27FC236}">
                <a16:creationId xmlns:a16="http://schemas.microsoft.com/office/drawing/2014/main" id="{A2850A4E-F224-19F0-F0BC-C49636E49565}"/>
              </a:ext>
            </a:extLst>
          </p:cNvPr>
          <p:cNvSpPr>
            <a:spLocks noGrp="1"/>
          </p:cNvSpPr>
          <p:nvPr>
            <p:ph type="body" idx="1"/>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Tree>
    <p:extLst>
      <p:ext uri="{BB962C8B-B14F-4D97-AF65-F5344CB8AC3E}">
        <p14:creationId xmlns:p14="http://schemas.microsoft.com/office/powerpoint/2010/main" val="22328268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A6129A-B4B5-45F4-50CD-5805ECC378AE}"/>
              </a:ext>
            </a:extLst>
          </p:cNvPr>
          <p:cNvSpPr>
            <a:spLocks noGrp="1"/>
          </p:cNvSpPr>
          <p:nvPr>
            <p:ph type="title"/>
          </p:nvPr>
        </p:nvSpPr>
        <p:spPr/>
        <p:txBody>
          <a:bodyPr>
            <a:normAutofit/>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FB3E4B2D-DC78-9CEE-CA65-7F5B8E0AF0BD}"/>
              </a:ext>
            </a:extLst>
          </p:cNvPr>
          <p:cNvSpPr>
            <a:spLocks noGrp="1"/>
          </p:cNvSpPr>
          <p:nvPr>
            <p:ph idx="1"/>
          </p:nvPr>
        </p:nvSpPr>
        <p:spPr/>
        <p:txBody>
          <a:bodyPr/>
          <a:lstStyle/>
          <a:p>
            <a:pPr marL="0" indent="0">
              <a:buNone/>
            </a:pPr>
            <a:r>
              <a:rPr lang="fr-FR" b="0" i="0" dirty="0">
                <a:effectLst/>
                <a:latin typeface="Söhne"/>
              </a:rPr>
              <a:t>Les modificateurs d'accès en programmation orientée objet (POO) sont des directives qui déterminent la visibilité d'une propriété (attribut ou méthode) dans une classe. Ils permettent de contrôler l'accès aux membres d'une classe depuis l'extérieur de la classe ou à partir de ses classes dérivées. En POO, on trouve généralement trois modificateurs d'accès principaux : </a:t>
            </a:r>
            <a:r>
              <a:rPr lang="fr-FR" dirty="0"/>
              <a:t>public</a:t>
            </a:r>
            <a:r>
              <a:rPr lang="fr-FR" b="0" i="0" dirty="0">
                <a:effectLst/>
                <a:latin typeface="Söhne"/>
              </a:rPr>
              <a:t>, </a:t>
            </a:r>
            <a:r>
              <a:rPr lang="fr-FR" dirty="0" err="1"/>
              <a:t>private</a:t>
            </a:r>
            <a:r>
              <a:rPr lang="fr-FR" b="0" i="0" dirty="0">
                <a:effectLst/>
                <a:latin typeface="Söhne"/>
              </a:rPr>
              <a:t>, et </a:t>
            </a:r>
            <a:r>
              <a:rPr lang="fr-FR" dirty="0" err="1"/>
              <a:t>protected</a:t>
            </a:r>
            <a:r>
              <a:rPr lang="fr-FR" b="0" i="0" dirty="0">
                <a:effectLst/>
                <a:latin typeface="Söhne"/>
              </a:rPr>
              <a:t>.</a:t>
            </a:r>
            <a:endParaRPr lang="fr-FR" dirty="0"/>
          </a:p>
        </p:txBody>
      </p:sp>
    </p:spTree>
    <p:extLst>
      <p:ext uri="{BB962C8B-B14F-4D97-AF65-F5344CB8AC3E}">
        <p14:creationId xmlns:p14="http://schemas.microsoft.com/office/powerpoint/2010/main" val="199397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9697B4-00A4-DB76-677C-2C158A2A7763}"/>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5A1CCF0B-057C-7917-3F25-534C854F5250}"/>
              </a:ext>
            </a:extLst>
          </p:cNvPr>
          <p:cNvSpPr>
            <a:spLocks noGrp="1"/>
          </p:cNvSpPr>
          <p:nvPr>
            <p:ph idx="1"/>
          </p:nvPr>
        </p:nvSpPr>
        <p:spPr/>
        <p:txBody>
          <a:bodyPr/>
          <a:lstStyle/>
          <a:p>
            <a:pPr marL="342900" indent="-342900" algn="l">
              <a:buFont typeface="+mj-lt"/>
              <a:buAutoNum type="arabicPeriod"/>
            </a:pPr>
            <a:r>
              <a:rPr lang="fr-FR" b="1" i="0" dirty="0">
                <a:effectLst/>
                <a:latin typeface="Söhne"/>
              </a:rPr>
              <a:t> Public :</a:t>
            </a:r>
          </a:p>
          <a:p>
            <a:pPr algn="l">
              <a:buFont typeface="Arial" panose="020B0604020202020204" pitchFamily="34" charset="0"/>
              <a:buChar char="•"/>
            </a:pPr>
            <a:r>
              <a:rPr lang="fr-FR" b="1" i="0" dirty="0">
                <a:effectLst/>
                <a:latin typeface="Söhne"/>
              </a:rPr>
              <a:t>Description :</a:t>
            </a:r>
            <a:r>
              <a:rPr lang="fr-FR" b="0" i="0" dirty="0">
                <a:effectLst/>
                <a:latin typeface="Söhne"/>
              </a:rPr>
              <a:t> Un membre (attribut ou méthode) déclaré comme public est accessible de n'importe où, à la fois de l'intérieur de la classe, des classes dérivées, et de l'extérieur de la classe.</a:t>
            </a:r>
          </a:p>
          <a:p>
            <a:pPr algn="l">
              <a:buFont typeface="Arial" panose="020B0604020202020204" pitchFamily="34" charset="0"/>
              <a:buChar char="•"/>
            </a:pPr>
            <a:r>
              <a:rPr lang="fr-FR" b="1" i="0" dirty="0">
                <a:effectLst/>
                <a:latin typeface="Söhne"/>
              </a:rPr>
              <a:t>Exemple :</a:t>
            </a:r>
            <a:endParaRPr lang="fr-FR" b="0" i="0" dirty="0">
              <a:effectLst/>
              <a:latin typeface="Söhne"/>
            </a:endParaRPr>
          </a:p>
          <a:p>
            <a:pPr marL="0" indent="0">
              <a:buNone/>
            </a:pPr>
            <a:endParaRPr lang="fr-FR" dirty="0"/>
          </a:p>
        </p:txBody>
      </p:sp>
      <p:pic>
        <p:nvPicPr>
          <p:cNvPr id="5" name="Image 4">
            <a:extLst>
              <a:ext uri="{FF2B5EF4-FFF2-40B4-BE49-F238E27FC236}">
                <a16:creationId xmlns:a16="http://schemas.microsoft.com/office/drawing/2014/main" id="{FF3A1FD1-78EC-08A6-3A2A-455062F25029}"/>
              </a:ext>
            </a:extLst>
          </p:cNvPr>
          <p:cNvPicPr>
            <a:picLocks noChangeAspect="1"/>
          </p:cNvPicPr>
          <p:nvPr/>
        </p:nvPicPr>
        <p:blipFill>
          <a:blip r:embed="rId2"/>
          <a:stretch>
            <a:fillRect/>
          </a:stretch>
        </p:blipFill>
        <p:spPr>
          <a:xfrm>
            <a:off x="2293133" y="4221010"/>
            <a:ext cx="4749800" cy="2324100"/>
          </a:xfrm>
          <a:prstGeom prst="rect">
            <a:avLst/>
          </a:prstGeom>
        </p:spPr>
      </p:pic>
    </p:spTree>
    <p:extLst>
      <p:ext uri="{BB962C8B-B14F-4D97-AF65-F5344CB8AC3E}">
        <p14:creationId xmlns:p14="http://schemas.microsoft.com/office/powerpoint/2010/main" val="10646607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24880A-27EB-883A-882B-8A895CCB9466}"/>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FD50C8EF-AD67-99E1-3A9A-DD4D2DF61C73}"/>
              </a:ext>
            </a:extLst>
          </p:cNvPr>
          <p:cNvSpPr>
            <a:spLocks noGrp="1"/>
          </p:cNvSpPr>
          <p:nvPr>
            <p:ph idx="1"/>
          </p:nvPr>
        </p:nvSpPr>
        <p:spPr/>
        <p:txBody>
          <a:bodyPr/>
          <a:lstStyle/>
          <a:p>
            <a:r>
              <a:rPr lang="fr-FR" b="1" i="0" dirty="0">
                <a:effectLst/>
                <a:latin typeface="Söhne"/>
              </a:rPr>
              <a:t>Utilisation :</a:t>
            </a:r>
            <a:r>
              <a:rPr lang="fr-FR" b="0" i="0" dirty="0">
                <a:effectLst/>
                <a:latin typeface="Söhne"/>
              </a:rPr>
              <a:t> Les membres publics sont souvent utilisés pour représenter l'interface publique d'une classe, où l'accès à ces membres n'est pas restreint.</a:t>
            </a:r>
            <a:endParaRPr lang="fr-FR" dirty="0"/>
          </a:p>
        </p:txBody>
      </p:sp>
    </p:spTree>
    <p:extLst>
      <p:ext uri="{BB962C8B-B14F-4D97-AF65-F5344CB8AC3E}">
        <p14:creationId xmlns:p14="http://schemas.microsoft.com/office/powerpoint/2010/main" val="12680117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2FC376-98F0-7FDD-368C-D880E1794CCA}"/>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EB88A459-4E09-6FC4-8FEC-2F4195B6D859}"/>
              </a:ext>
            </a:extLst>
          </p:cNvPr>
          <p:cNvSpPr>
            <a:spLocks noGrp="1"/>
          </p:cNvSpPr>
          <p:nvPr>
            <p:ph idx="1"/>
          </p:nvPr>
        </p:nvSpPr>
        <p:spPr/>
        <p:txBody>
          <a:bodyPr/>
          <a:lstStyle/>
          <a:p>
            <a:pPr marL="342900" indent="-342900" algn="l">
              <a:buFont typeface="+mj-lt"/>
              <a:buAutoNum type="arabicPeriod" startAt="2"/>
            </a:pPr>
            <a:r>
              <a:rPr lang="fr-FR" b="1" i="0" dirty="0">
                <a:effectLst/>
                <a:latin typeface="Söhne"/>
              </a:rPr>
              <a:t>Private :</a:t>
            </a:r>
          </a:p>
          <a:p>
            <a:pPr algn="l">
              <a:buFont typeface="Arial" panose="020B0604020202020204" pitchFamily="34" charset="0"/>
              <a:buChar char="•"/>
            </a:pPr>
            <a:r>
              <a:rPr lang="fr-FR" b="1" i="0" dirty="0">
                <a:solidFill>
                  <a:srgbClr val="D1D5DB"/>
                </a:solidFill>
                <a:effectLst/>
                <a:latin typeface="Söhne"/>
              </a:rPr>
              <a:t>Description :</a:t>
            </a:r>
            <a:r>
              <a:rPr lang="fr-FR" b="0" i="0" dirty="0">
                <a:solidFill>
                  <a:srgbClr val="D1D5DB"/>
                </a:solidFill>
                <a:effectLst/>
                <a:latin typeface="Söhne"/>
              </a:rPr>
              <a:t> Un membre déclaré comme </a:t>
            </a:r>
            <a:r>
              <a:rPr lang="fr-FR" b="0" i="0" dirty="0" err="1">
                <a:solidFill>
                  <a:srgbClr val="D1D5DB"/>
                </a:solidFill>
                <a:effectLst/>
                <a:latin typeface="Söhne"/>
              </a:rPr>
              <a:t>private</a:t>
            </a:r>
            <a:r>
              <a:rPr lang="fr-FR" b="0" i="0" dirty="0">
                <a:solidFill>
                  <a:srgbClr val="D1D5DB"/>
                </a:solidFill>
                <a:effectLst/>
                <a:latin typeface="Söhne"/>
              </a:rPr>
              <a:t> est accessible uniquement à l'intérieur de la classe où il est défini. Il n'est pas accessible depuis l'extérieur de la classe ni par les classes dérivées.</a:t>
            </a:r>
          </a:p>
          <a:p>
            <a:pPr algn="l">
              <a:buFont typeface="Arial" panose="020B0604020202020204" pitchFamily="34" charset="0"/>
              <a:buChar char="•"/>
            </a:pPr>
            <a:r>
              <a:rPr lang="fr-FR" b="1" i="0" dirty="0">
                <a:solidFill>
                  <a:srgbClr val="D1D5DB"/>
                </a:solidFill>
                <a:effectLst/>
                <a:latin typeface="Söhne"/>
              </a:rPr>
              <a:t>Exemple :</a:t>
            </a:r>
            <a:endParaRPr lang="fr-FR" b="0" i="0" dirty="0">
              <a:solidFill>
                <a:srgbClr val="D1D5DB"/>
              </a:solidFill>
              <a:effectLst/>
              <a:latin typeface="Söhne"/>
            </a:endParaRPr>
          </a:p>
          <a:p>
            <a:pPr marL="0" indent="0">
              <a:buNone/>
            </a:pPr>
            <a:endParaRPr lang="fr-FR" dirty="0"/>
          </a:p>
        </p:txBody>
      </p:sp>
      <p:pic>
        <p:nvPicPr>
          <p:cNvPr id="5" name="Image 4">
            <a:extLst>
              <a:ext uri="{FF2B5EF4-FFF2-40B4-BE49-F238E27FC236}">
                <a16:creationId xmlns:a16="http://schemas.microsoft.com/office/drawing/2014/main" id="{D5382FEF-74D3-B588-C84F-D2B703DD3AF7}"/>
              </a:ext>
            </a:extLst>
          </p:cNvPr>
          <p:cNvPicPr>
            <a:picLocks noChangeAspect="1"/>
          </p:cNvPicPr>
          <p:nvPr/>
        </p:nvPicPr>
        <p:blipFill>
          <a:blip r:embed="rId2"/>
          <a:stretch>
            <a:fillRect/>
          </a:stretch>
        </p:blipFill>
        <p:spPr>
          <a:xfrm>
            <a:off x="2214062" y="4162816"/>
            <a:ext cx="6235700" cy="2667000"/>
          </a:xfrm>
          <a:prstGeom prst="rect">
            <a:avLst/>
          </a:prstGeom>
        </p:spPr>
      </p:pic>
    </p:spTree>
    <p:extLst>
      <p:ext uri="{BB962C8B-B14F-4D97-AF65-F5344CB8AC3E}">
        <p14:creationId xmlns:p14="http://schemas.microsoft.com/office/powerpoint/2010/main" val="30583465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C831B9-C0D0-DC03-D59A-40C6A6FBEA04}"/>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055F6564-FAE3-7627-0AC7-51987E8269DB}"/>
              </a:ext>
            </a:extLst>
          </p:cNvPr>
          <p:cNvSpPr>
            <a:spLocks noGrp="1"/>
          </p:cNvSpPr>
          <p:nvPr>
            <p:ph idx="1"/>
          </p:nvPr>
        </p:nvSpPr>
        <p:spPr/>
        <p:txBody>
          <a:bodyPr/>
          <a:lstStyle/>
          <a:p>
            <a:r>
              <a:rPr lang="fr-FR" b="1" i="0" dirty="0">
                <a:effectLst/>
                <a:latin typeface="Söhne"/>
              </a:rPr>
              <a:t>Utilisation :</a:t>
            </a:r>
            <a:r>
              <a:rPr lang="fr-FR" b="0" i="0" dirty="0">
                <a:effectLst/>
                <a:latin typeface="Söhne"/>
              </a:rPr>
              <a:t> Les membres privés sont souvent utilisés pour encapsuler l'état interne d'un objet, en limitant l'accès direct et en encourageant l'utilisation de méthodes publiques pour interagir avec ces membres.</a:t>
            </a:r>
            <a:endParaRPr lang="fr-FR" dirty="0"/>
          </a:p>
        </p:txBody>
      </p:sp>
    </p:spTree>
    <p:extLst>
      <p:ext uri="{BB962C8B-B14F-4D97-AF65-F5344CB8AC3E}">
        <p14:creationId xmlns:p14="http://schemas.microsoft.com/office/powerpoint/2010/main" val="2700861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77E995-D2E6-25DC-C5F1-695D57EB4903}"/>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40A268BF-49E8-24BD-BBA8-0D24794ADE06}"/>
              </a:ext>
            </a:extLst>
          </p:cNvPr>
          <p:cNvSpPr>
            <a:spLocks noGrp="1"/>
          </p:cNvSpPr>
          <p:nvPr>
            <p:ph idx="1"/>
          </p:nvPr>
        </p:nvSpPr>
        <p:spPr/>
        <p:txBody>
          <a:bodyPr/>
          <a:lstStyle/>
          <a:p>
            <a:pPr marL="342900" indent="-342900" algn="l">
              <a:buFont typeface="+mj-lt"/>
              <a:buAutoNum type="arabicPeriod"/>
            </a:pPr>
            <a:r>
              <a:rPr lang="fr-FR" b="1" i="0" dirty="0">
                <a:effectLst/>
                <a:latin typeface="Söhne"/>
              </a:rPr>
              <a:t> Définition d'une Classe :</a:t>
            </a:r>
          </a:p>
          <a:p>
            <a:pPr algn="l">
              <a:buFont typeface="Arial" panose="020B0604020202020204" pitchFamily="34" charset="0"/>
              <a:buChar char="•"/>
            </a:pPr>
            <a:r>
              <a:rPr lang="fr-FR" b="1" i="0" dirty="0">
                <a:effectLst/>
                <a:latin typeface="Söhne"/>
              </a:rPr>
              <a:t>Définition :</a:t>
            </a:r>
            <a:r>
              <a:rPr lang="fr-FR" b="0" i="0" dirty="0">
                <a:effectLst/>
                <a:latin typeface="Söhne"/>
              </a:rPr>
              <a:t> Une classe est une structure de programmation qui représente une entité du monde réel ou un concept abstrait. Elle définit à la fois les données (attributs) et les méthodes (fonctions) qui opèrent sur ces données. Une classe est une manière de regrouper des fonctionnalités liées et de définir un nouveau type de données.</a:t>
            </a:r>
          </a:p>
          <a:p>
            <a:pPr marL="0" indent="0">
              <a:buNone/>
            </a:pPr>
            <a:endParaRPr lang="fr-FR" dirty="0"/>
          </a:p>
        </p:txBody>
      </p:sp>
    </p:spTree>
    <p:extLst>
      <p:ext uri="{BB962C8B-B14F-4D97-AF65-F5344CB8AC3E}">
        <p14:creationId xmlns:p14="http://schemas.microsoft.com/office/powerpoint/2010/main" val="8959621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A47FD4-54EF-5BDE-0BFA-955AC8233021}"/>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512791A5-EC67-356E-C74A-34C522676F97}"/>
              </a:ext>
            </a:extLst>
          </p:cNvPr>
          <p:cNvSpPr>
            <a:spLocks noGrp="1"/>
          </p:cNvSpPr>
          <p:nvPr>
            <p:ph idx="1"/>
          </p:nvPr>
        </p:nvSpPr>
        <p:spPr>
          <a:xfrm>
            <a:off x="685801" y="2142067"/>
            <a:ext cx="5539602" cy="3649133"/>
          </a:xfrm>
        </p:spPr>
        <p:txBody>
          <a:bodyPr/>
          <a:lstStyle/>
          <a:p>
            <a:pPr marL="342900" indent="-342900" algn="l">
              <a:buFont typeface="+mj-lt"/>
              <a:buAutoNum type="arabicPeriod" startAt="3"/>
            </a:pPr>
            <a:r>
              <a:rPr lang="fr-FR" b="1" i="0" dirty="0">
                <a:effectLst/>
                <a:latin typeface="Söhne"/>
              </a:rPr>
              <a:t>Protected :</a:t>
            </a:r>
          </a:p>
          <a:p>
            <a:pPr algn="l">
              <a:buFont typeface="Arial" panose="020B0604020202020204" pitchFamily="34" charset="0"/>
              <a:buChar char="•"/>
            </a:pPr>
            <a:r>
              <a:rPr lang="fr-FR" b="1" i="0" dirty="0">
                <a:solidFill>
                  <a:srgbClr val="D1D5DB"/>
                </a:solidFill>
                <a:effectLst/>
                <a:latin typeface="Söhne"/>
              </a:rPr>
              <a:t>Description :</a:t>
            </a:r>
            <a:r>
              <a:rPr lang="fr-FR" b="0" i="0" dirty="0">
                <a:solidFill>
                  <a:srgbClr val="D1D5DB"/>
                </a:solidFill>
                <a:effectLst/>
                <a:latin typeface="Söhne"/>
              </a:rPr>
              <a:t> Un membre déclaré comme </a:t>
            </a:r>
            <a:r>
              <a:rPr lang="fr-FR" b="0" i="0" dirty="0" err="1">
                <a:solidFill>
                  <a:srgbClr val="D1D5DB"/>
                </a:solidFill>
                <a:effectLst/>
                <a:latin typeface="Söhne"/>
              </a:rPr>
              <a:t>protected</a:t>
            </a:r>
            <a:r>
              <a:rPr lang="fr-FR" b="0" i="0" dirty="0">
                <a:solidFill>
                  <a:srgbClr val="D1D5DB"/>
                </a:solidFill>
                <a:effectLst/>
                <a:latin typeface="Söhne"/>
              </a:rPr>
              <a:t> est accessible à la fois à l'intérieur de la classe où il est défini et par les classes dérivées (héritage). Il n'est pas accessible depuis l'extérieur de la classe où il est défini.</a:t>
            </a:r>
          </a:p>
          <a:p>
            <a:pPr algn="l">
              <a:buFont typeface="Arial" panose="020B0604020202020204" pitchFamily="34" charset="0"/>
              <a:buChar char="•"/>
            </a:pPr>
            <a:r>
              <a:rPr lang="fr-FR" b="1" i="0" dirty="0">
                <a:solidFill>
                  <a:srgbClr val="D1D5DB"/>
                </a:solidFill>
                <a:effectLst/>
                <a:latin typeface="Söhne"/>
              </a:rPr>
              <a:t>Exemple :</a:t>
            </a:r>
            <a:endParaRPr lang="fr-FR" b="0" i="0" dirty="0">
              <a:solidFill>
                <a:srgbClr val="D1D5DB"/>
              </a:solidFill>
              <a:effectLst/>
              <a:latin typeface="Söhne"/>
            </a:endParaRPr>
          </a:p>
          <a:p>
            <a:endParaRPr lang="fr-FR" dirty="0"/>
          </a:p>
        </p:txBody>
      </p:sp>
      <p:pic>
        <p:nvPicPr>
          <p:cNvPr id="5" name="Image 4">
            <a:extLst>
              <a:ext uri="{FF2B5EF4-FFF2-40B4-BE49-F238E27FC236}">
                <a16:creationId xmlns:a16="http://schemas.microsoft.com/office/drawing/2014/main" id="{C08B8411-3653-FBE6-1A22-83DD6CB61271}"/>
              </a:ext>
            </a:extLst>
          </p:cNvPr>
          <p:cNvPicPr>
            <a:picLocks noChangeAspect="1"/>
          </p:cNvPicPr>
          <p:nvPr/>
        </p:nvPicPr>
        <p:blipFill>
          <a:blip r:embed="rId2"/>
          <a:stretch>
            <a:fillRect/>
          </a:stretch>
        </p:blipFill>
        <p:spPr>
          <a:xfrm>
            <a:off x="6464390" y="1341690"/>
            <a:ext cx="5539602" cy="5357976"/>
          </a:xfrm>
          <a:prstGeom prst="rect">
            <a:avLst/>
          </a:prstGeom>
        </p:spPr>
      </p:pic>
    </p:spTree>
    <p:extLst>
      <p:ext uri="{BB962C8B-B14F-4D97-AF65-F5344CB8AC3E}">
        <p14:creationId xmlns:p14="http://schemas.microsoft.com/office/powerpoint/2010/main" val="101866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73096-393D-E0C1-28CC-FC8A7F4C76AB}"/>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FBF459CD-9E24-8F86-F9AE-2EBFE31CB81E}"/>
              </a:ext>
            </a:extLst>
          </p:cNvPr>
          <p:cNvSpPr>
            <a:spLocks noGrp="1"/>
          </p:cNvSpPr>
          <p:nvPr>
            <p:ph idx="1"/>
          </p:nvPr>
        </p:nvSpPr>
        <p:spPr/>
        <p:txBody>
          <a:bodyPr/>
          <a:lstStyle/>
          <a:p>
            <a:r>
              <a:rPr lang="fr-FR" b="1" i="0" dirty="0">
                <a:effectLst/>
                <a:latin typeface="Söhne"/>
              </a:rPr>
              <a:t>Utilisation :</a:t>
            </a:r>
            <a:r>
              <a:rPr lang="fr-FR" b="0" i="0" dirty="0">
                <a:effectLst/>
                <a:latin typeface="Söhne"/>
              </a:rPr>
              <a:t> Les membres protégés sont souvent utilisés dans le contexte de l'héritage, où une classe dérivée peut accéder aux membres protégés de sa classe parente.</a:t>
            </a:r>
            <a:endParaRPr lang="fr-FR" dirty="0"/>
          </a:p>
        </p:txBody>
      </p:sp>
    </p:spTree>
    <p:extLst>
      <p:ext uri="{BB962C8B-B14F-4D97-AF65-F5344CB8AC3E}">
        <p14:creationId xmlns:p14="http://schemas.microsoft.com/office/powerpoint/2010/main" val="5422514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1F657A-0C7A-0C72-662A-B6B147FB5120}"/>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8A23C1F7-60B6-BDEF-EB95-A182C9E56ECB}"/>
              </a:ext>
            </a:extLst>
          </p:cNvPr>
          <p:cNvSpPr>
            <a:spLocks noGrp="1"/>
          </p:cNvSpPr>
          <p:nvPr>
            <p:ph idx="1"/>
          </p:nvPr>
        </p:nvSpPr>
        <p:spPr/>
        <p:txBody>
          <a:bodyPr/>
          <a:lstStyle/>
          <a:p>
            <a:pPr marL="342900" indent="-342900" algn="l">
              <a:buFont typeface="+mj-lt"/>
              <a:buAutoNum type="arabicPeriod" startAt="4"/>
            </a:pPr>
            <a:r>
              <a:rPr lang="fr-FR" b="1" i="0" dirty="0">
                <a:effectLst/>
                <a:latin typeface="Söhne"/>
              </a:rPr>
              <a:t>Comparaison et Bonnes Pratiques :</a:t>
            </a:r>
          </a:p>
          <a:p>
            <a:pPr algn="l">
              <a:buFont typeface="Arial" panose="020B0604020202020204" pitchFamily="34" charset="0"/>
              <a:buChar char="•"/>
            </a:pPr>
            <a:r>
              <a:rPr lang="fr-FR" b="1" i="0" dirty="0">
                <a:effectLst/>
                <a:latin typeface="Söhne"/>
              </a:rPr>
              <a:t>Public :</a:t>
            </a:r>
            <a:r>
              <a:rPr lang="fr-FR" b="0" i="0" dirty="0">
                <a:effectLst/>
                <a:latin typeface="Söhne"/>
              </a:rPr>
              <a:t> Utilisé pour les membres qui doivent être largement accessibles de l'extérieur de la classe.</a:t>
            </a:r>
          </a:p>
          <a:p>
            <a:pPr algn="l">
              <a:buFont typeface="Arial" panose="020B0604020202020204" pitchFamily="34" charset="0"/>
              <a:buChar char="•"/>
            </a:pPr>
            <a:r>
              <a:rPr lang="fr-FR" b="1" i="0" dirty="0">
                <a:effectLst/>
                <a:latin typeface="Söhne"/>
              </a:rPr>
              <a:t>Private :</a:t>
            </a:r>
            <a:r>
              <a:rPr lang="fr-FR" b="0" i="0" dirty="0">
                <a:effectLst/>
                <a:latin typeface="Söhne"/>
              </a:rPr>
              <a:t> Utilisé pour les membres qui doivent être protégés de l'accès direct à partir de l'extérieur de la classe, généralement pour l'encapsulation d'état interne.</a:t>
            </a:r>
          </a:p>
          <a:p>
            <a:pPr algn="l">
              <a:buFont typeface="Arial" panose="020B0604020202020204" pitchFamily="34" charset="0"/>
              <a:buChar char="•"/>
            </a:pPr>
            <a:r>
              <a:rPr lang="fr-FR" b="1" i="0" dirty="0">
                <a:effectLst/>
                <a:latin typeface="Söhne"/>
              </a:rPr>
              <a:t>Protected :</a:t>
            </a:r>
            <a:r>
              <a:rPr lang="fr-FR" b="0" i="0" dirty="0">
                <a:effectLst/>
                <a:latin typeface="Söhne"/>
              </a:rPr>
              <a:t> Utilisé pour les membres qui doivent être accessibles à la fois à l'intérieur de la classe et par les classes dérivées, souvent dans le contexte de l'héritage.</a:t>
            </a:r>
          </a:p>
          <a:p>
            <a:pPr marL="0" indent="0">
              <a:buNone/>
            </a:pPr>
            <a:endParaRPr lang="fr-FR" dirty="0"/>
          </a:p>
        </p:txBody>
      </p:sp>
    </p:spTree>
    <p:extLst>
      <p:ext uri="{BB962C8B-B14F-4D97-AF65-F5344CB8AC3E}">
        <p14:creationId xmlns:p14="http://schemas.microsoft.com/office/powerpoint/2010/main" val="2375106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D64D46-E974-6EB1-77A6-590CEDD35FD8}"/>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692A8611-F457-82CE-39A4-6FF5326D69B5}"/>
              </a:ext>
            </a:extLst>
          </p:cNvPr>
          <p:cNvSpPr>
            <a:spLocks noGrp="1"/>
          </p:cNvSpPr>
          <p:nvPr>
            <p:ph idx="1"/>
          </p:nvPr>
        </p:nvSpPr>
        <p:spPr/>
        <p:txBody>
          <a:bodyPr/>
          <a:lstStyle/>
          <a:p>
            <a:pPr algn="l">
              <a:buFont typeface="Arial" panose="020B0604020202020204" pitchFamily="34" charset="0"/>
              <a:buChar char="•"/>
            </a:pPr>
            <a:r>
              <a:rPr lang="fr-FR" b="0" i="0" dirty="0">
                <a:effectLst/>
                <a:latin typeface="Söhne"/>
              </a:rPr>
              <a:t>Il est recommandé de définir la visibilité des membres aussi restrictive que possible, pour favoriser l'encapsulation et minimiser les dépendances entre les différentes parties du code.</a:t>
            </a:r>
          </a:p>
          <a:p>
            <a:pPr algn="l">
              <a:buFont typeface="Arial" panose="020B0604020202020204" pitchFamily="34" charset="0"/>
              <a:buChar char="•"/>
            </a:pPr>
            <a:r>
              <a:rPr lang="fr-FR" b="0" i="0" dirty="0">
                <a:effectLst/>
                <a:latin typeface="Söhne"/>
              </a:rPr>
              <a:t>L'utilisation de getters et setters peut être une alternative pour accéder à des membres privés tout en maintenant un certain niveau de contrôle sur ces accès.</a:t>
            </a:r>
          </a:p>
          <a:p>
            <a:pPr marL="0" indent="0">
              <a:buNone/>
            </a:pPr>
            <a:endParaRPr lang="fr-FR" dirty="0"/>
          </a:p>
        </p:txBody>
      </p:sp>
    </p:spTree>
    <p:extLst>
      <p:ext uri="{BB962C8B-B14F-4D97-AF65-F5344CB8AC3E}">
        <p14:creationId xmlns:p14="http://schemas.microsoft.com/office/powerpoint/2010/main" val="12088447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5CC9FF-AB47-9659-74E1-CFF61D9A0451}"/>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ECB28053-98C5-26CC-5B92-B746BE014BCE}"/>
              </a:ext>
            </a:extLst>
          </p:cNvPr>
          <p:cNvSpPr>
            <a:spLocks noGrp="1"/>
          </p:cNvSpPr>
          <p:nvPr>
            <p:ph idx="1"/>
          </p:nvPr>
        </p:nvSpPr>
        <p:spPr>
          <a:xfrm>
            <a:off x="685802" y="2142067"/>
            <a:ext cx="3339268" cy="3649133"/>
          </a:xfrm>
        </p:spPr>
        <p:txBody>
          <a:bodyPr/>
          <a:lstStyle/>
          <a:p>
            <a:pPr marL="0" indent="0">
              <a:buNone/>
            </a:pPr>
            <a:r>
              <a:rPr lang="fr-FR" b="1" i="0" dirty="0">
                <a:effectLst/>
                <a:latin typeface="Söhne"/>
              </a:rPr>
              <a:t>Exemple Complet :</a:t>
            </a:r>
          </a:p>
        </p:txBody>
      </p:sp>
      <p:pic>
        <p:nvPicPr>
          <p:cNvPr id="5" name="Image 4">
            <a:extLst>
              <a:ext uri="{FF2B5EF4-FFF2-40B4-BE49-F238E27FC236}">
                <a16:creationId xmlns:a16="http://schemas.microsoft.com/office/drawing/2014/main" id="{B7CF2131-07F8-B7DE-0C1E-327DE8B1E151}"/>
              </a:ext>
            </a:extLst>
          </p:cNvPr>
          <p:cNvPicPr>
            <a:picLocks noChangeAspect="1"/>
          </p:cNvPicPr>
          <p:nvPr/>
        </p:nvPicPr>
        <p:blipFill>
          <a:blip r:embed="rId2"/>
          <a:stretch>
            <a:fillRect/>
          </a:stretch>
        </p:blipFill>
        <p:spPr>
          <a:xfrm>
            <a:off x="3714835" y="1401511"/>
            <a:ext cx="7791363" cy="5302665"/>
          </a:xfrm>
          <a:prstGeom prst="rect">
            <a:avLst/>
          </a:prstGeom>
        </p:spPr>
      </p:pic>
    </p:spTree>
    <p:extLst>
      <p:ext uri="{BB962C8B-B14F-4D97-AF65-F5344CB8AC3E}">
        <p14:creationId xmlns:p14="http://schemas.microsoft.com/office/powerpoint/2010/main" val="410524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3C9D17-B122-97B6-C617-8806E057D200}"/>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pic>
        <p:nvPicPr>
          <p:cNvPr id="5" name="Espace réservé du contenu 4">
            <a:extLst>
              <a:ext uri="{FF2B5EF4-FFF2-40B4-BE49-F238E27FC236}">
                <a16:creationId xmlns:a16="http://schemas.microsoft.com/office/drawing/2014/main" id="{4987ED1A-6FAA-9DB2-AAB4-ABBF0DA08273}"/>
              </a:ext>
            </a:extLst>
          </p:cNvPr>
          <p:cNvPicPr>
            <a:picLocks noGrp="1" noChangeAspect="1"/>
          </p:cNvPicPr>
          <p:nvPr>
            <p:ph idx="1"/>
          </p:nvPr>
        </p:nvPicPr>
        <p:blipFill>
          <a:blip r:embed="rId2"/>
          <a:stretch>
            <a:fillRect/>
          </a:stretch>
        </p:blipFill>
        <p:spPr>
          <a:xfrm>
            <a:off x="685801" y="2690298"/>
            <a:ext cx="10131425" cy="2852765"/>
          </a:xfrm>
        </p:spPr>
      </p:pic>
    </p:spTree>
    <p:extLst>
      <p:ext uri="{BB962C8B-B14F-4D97-AF65-F5344CB8AC3E}">
        <p14:creationId xmlns:p14="http://schemas.microsoft.com/office/powerpoint/2010/main" val="33197915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D5B45C-FBC1-87F6-4236-51E5D81BDA4A}"/>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AD1B8AE2-79EE-CB0B-1345-211FA0112053}"/>
              </a:ext>
            </a:extLst>
          </p:cNvPr>
          <p:cNvSpPr>
            <a:spLocks noGrp="1"/>
          </p:cNvSpPr>
          <p:nvPr>
            <p:ph idx="1"/>
          </p:nvPr>
        </p:nvSpPr>
        <p:spPr/>
        <p:txBody>
          <a:bodyPr/>
          <a:lstStyle/>
          <a:p>
            <a:pPr marL="0" indent="0">
              <a:buNone/>
            </a:pPr>
            <a:r>
              <a:rPr lang="fr-FR" b="0" i="0" dirty="0">
                <a:effectLst/>
                <a:latin typeface="Söhne"/>
              </a:rPr>
              <a:t>Dans cet exemple, </a:t>
            </a:r>
            <a:r>
              <a:rPr lang="fr-FR" dirty="0"/>
              <a:t>Personne</a:t>
            </a:r>
            <a:r>
              <a:rPr lang="fr-FR" b="0" i="0" dirty="0">
                <a:effectLst/>
                <a:latin typeface="Söhne"/>
              </a:rPr>
              <a:t> a des membres avec différentes visibilités, et </a:t>
            </a:r>
            <a:r>
              <a:rPr lang="fr-FR" dirty="0"/>
              <a:t>Etudiant</a:t>
            </a:r>
            <a:r>
              <a:rPr lang="fr-FR" b="0" i="0" dirty="0">
                <a:effectLst/>
                <a:latin typeface="Söhne"/>
              </a:rPr>
              <a:t> hérite de </a:t>
            </a:r>
            <a:r>
              <a:rPr lang="fr-FR" dirty="0"/>
              <a:t>Personne</a:t>
            </a:r>
            <a:r>
              <a:rPr lang="fr-FR" b="0" i="0" dirty="0">
                <a:effectLst/>
                <a:latin typeface="Söhne"/>
              </a:rPr>
              <a:t>. On peut observer comment l'accès aux membres varie en fonction des modificateurs d'accès.</a:t>
            </a:r>
            <a:endParaRPr lang="fr-FR" dirty="0"/>
          </a:p>
        </p:txBody>
      </p:sp>
    </p:spTree>
    <p:extLst>
      <p:ext uri="{BB962C8B-B14F-4D97-AF65-F5344CB8AC3E}">
        <p14:creationId xmlns:p14="http://schemas.microsoft.com/office/powerpoint/2010/main" val="4400140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D75D12-35F7-71D9-04C0-107F7E297760}"/>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F1B0BE54-469B-53CA-1E55-0AA8D405F83B}"/>
              </a:ext>
            </a:extLst>
          </p:cNvPr>
          <p:cNvSpPr>
            <a:spLocks noGrp="1"/>
          </p:cNvSpPr>
          <p:nvPr>
            <p:ph idx="1"/>
          </p:nvPr>
        </p:nvSpPr>
        <p:spPr>
          <a:xfrm>
            <a:off x="225469" y="2142067"/>
            <a:ext cx="11699310" cy="4509254"/>
          </a:xfrm>
        </p:spPr>
        <p:txBody>
          <a:bodyPr>
            <a:normAutofit/>
          </a:bodyPr>
          <a:lstStyle/>
          <a:p>
            <a:pPr marL="342900" indent="-342900" algn="l">
              <a:buFont typeface="+mj-lt"/>
              <a:buAutoNum type="arabicPeriod" startAt="5"/>
            </a:pPr>
            <a:r>
              <a:rPr lang="fr-FR" b="1" i="0" dirty="0">
                <a:effectLst/>
                <a:latin typeface="Söhne"/>
              </a:rPr>
              <a:t>Résumé et Bonnes Pratiques :</a:t>
            </a:r>
          </a:p>
          <a:p>
            <a:pPr algn="l">
              <a:buFont typeface="Arial" panose="020B0604020202020204" pitchFamily="34" charset="0"/>
              <a:buChar char="•"/>
            </a:pPr>
            <a:r>
              <a:rPr lang="fr-FR" b="1" i="0" dirty="0">
                <a:effectLst/>
                <a:latin typeface="Söhne"/>
              </a:rPr>
              <a:t>Encapsulation :</a:t>
            </a:r>
            <a:r>
              <a:rPr lang="fr-FR" b="0" i="0" dirty="0">
                <a:effectLst/>
                <a:latin typeface="Söhne"/>
              </a:rPr>
              <a:t> Les modificateurs d'accès contribuent à l'encapsulation en permettant de contrôler l'accès aux membres d'une classe. L'encapsulation est un principe clé de la POO qui consiste à regrouper les données (attributs) et les méthodes qui opèrent sur ces données dans une seule unité logique (la classe).</a:t>
            </a:r>
          </a:p>
          <a:p>
            <a:pPr algn="l">
              <a:buFont typeface="Arial" panose="020B0604020202020204" pitchFamily="34" charset="0"/>
              <a:buChar char="•"/>
            </a:pPr>
            <a:r>
              <a:rPr lang="fr-FR" b="1" i="0" dirty="0">
                <a:effectLst/>
                <a:latin typeface="Söhne"/>
              </a:rPr>
              <a:t>Public :</a:t>
            </a:r>
            <a:r>
              <a:rPr lang="fr-FR" b="0" i="0" dirty="0">
                <a:effectLst/>
                <a:latin typeface="Söhne"/>
              </a:rPr>
              <a:t> Utilisé pour les membres qui doivent être accessibles de l'extérieur de la classe sans restriction. C'est généralement l'interface publique de la classe.</a:t>
            </a:r>
          </a:p>
          <a:p>
            <a:pPr algn="l">
              <a:buFont typeface="Arial" panose="020B0604020202020204" pitchFamily="34" charset="0"/>
              <a:buChar char="•"/>
            </a:pPr>
            <a:r>
              <a:rPr lang="fr-FR" b="1" i="0" dirty="0">
                <a:effectLst/>
                <a:latin typeface="Söhne"/>
              </a:rPr>
              <a:t>Private :</a:t>
            </a:r>
            <a:r>
              <a:rPr lang="fr-FR" b="0" i="0" dirty="0">
                <a:effectLst/>
                <a:latin typeface="Söhne"/>
              </a:rPr>
              <a:t> Utilisé pour les membres qui doivent être strictement protégés de l'accès direct à partir de l'extérieur de la classe. Cela encourage l'encapsulation et l'utilisation de méthodes publiques pour interagir avec ces membres.</a:t>
            </a:r>
          </a:p>
          <a:p>
            <a:pPr algn="l">
              <a:buFont typeface="Arial" panose="020B0604020202020204" pitchFamily="34" charset="0"/>
              <a:buChar char="•"/>
            </a:pPr>
            <a:r>
              <a:rPr lang="fr-FR" b="1" i="0" dirty="0">
                <a:effectLst/>
                <a:latin typeface="Söhne"/>
              </a:rPr>
              <a:t>Protected :</a:t>
            </a:r>
            <a:r>
              <a:rPr lang="fr-FR" b="0" i="0" dirty="0">
                <a:effectLst/>
                <a:latin typeface="Söhne"/>
              </a:rPr>
              <a:t> Utilisé pour les membres qui doivent être accessibles à la fois à l'intérieur de la classe et par les classes dérivées (héritage). Cela permet une certaine flexibilité tout en contrôlant l'accès à certains membres.</a:t>
            </a:r>
          </a:p>
          <a:p>
            <a:pPr marL="0" indent="0">
              <a:buNone/>
            </a:pPr>
            <a:endParaRPr lang="fr-FR" dirty="0"/>
          </a:p>
        </p:txBody>
      </p:sp>
    </p:spTree>
    <p:extLst>
      <p:ext uri="{BB962C8B-B14F-4D97-AF65-F5344CB8AC3E}">
        <p14:creationId xmlns:p14="http://schemas.microsoft.com/office/powerpoint/2010/main" val="22171876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EE6C7-DA59-8EBB-0DE6-B07FD5EFC1FB}"/>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6932AB86-6B7F-6AB1-B0D2-A829C1864A2A}"/>
              </a:ext>
            </a:extLst>
          </p:cNvPr>
          <p:cNvSpPr>
            <a:spLocks noGrp="1"/>
          </p:cNvSpPr>
          <p:nvPr>
            <p:ph idx="1"/>
          </p:nvPr>
        </p:nvSpPr>
        <p:spPr>
          <a:xfrm>
            <a:off x="685801" y="2142067"/>
            <a:ext cx="11000983" cy="4308837"/>
          </a:xfrm>
        </p:spPr>
        <p:txBody>
          <a:bodyPr/>
          <a:lstStyle/>
          <a:p>
            <a:pPr algn="l"/>
            <a:r>
              <a:rPr lang="fr-FR" b="1" i="0" dirty="0">
                <a:effectLst/>
                <a:latin typeface="Söhne"/>
              </a:rPr>
              <a:t>Bonnes Pratiques :</a:t>
            </a:r>
            <a:endParaRPr lang="fr-FR" b="0" i="0" dirty="0">
              <a:effectLst/>
              <a:latin typeface="Söhne"/>
            </a:endParaRPr>
          </a:p>
          <a:p>
            <a:pPr lvl="1">
              <a:buFont typeface="Arial" panose="020B0604020202020204" pitchFamily="34" charset="0"/>
              <a:buChar char="•"/>
            </a:pPr>
            <a:r>
              <a:rPr lang="fr-FR" b="0" i="0" dirty="0">
                <a:effectLst/>
                <a:latin typeface="Söhne"/>
              </a:rPr>
              <a:t>Définir la visibilité des membres aussi restrictive que possible pour favoriser l'encapsulation.</a:t>
            </a:r>
          </a:p>
          <a:p>
            <a:pPr lvl="1">
              <a:buFont typeface="Arial" panose="020B0604020202020204" pitchFamily="34" charset="0"/>
              <a:buChar char="•"/>
            </a:pPr>
            <a:r>
              <a:rPr lang="fr-FR" b="0" i="0" dirty="0">
                <a:effectLst/>
                <a:latin typeface="Söhne"/>
              </a:rPr>
              <a:t>Éviter d'utiliser des membres publics si une méthode publique peut accomplir la même tâche.</a:t>
            </a:r>
          </a:p>
          <a:p>
            <a:pPr lvl="1">
              <a:buFont typeface="Arial" panose="020B0604020202020204" pitchFamily="34" charset="0"/>
              <a:buChar char="•"/>
            </a:pPr>
            <a:r>
              <a:rPr lang="fr-FR" b="0" i="0" dirty="0">
                <a:effectLst/>
                <a:latin typeface="Söhne"/>
              </a:rPr>
              <a:t>Privilégier l'utilisation de getters et setters pour accéder à des membres privés.</a:t>
            </a:r>
          </a:p>
          <a:p>
            <a:pPr lvl="1">
              <a:buFont typeface="Arial" panose="020B0604020202020204" pitchFamily="34" charset="0"/>
              <a:buChar char="•"/>
            </a:pPr>
            <a:r>
              <a:rPr lang="fr-FR" b="0" i="0" dirty="0">
                <a:effectLst/>
                <a:latin typeface="Söhne"/>
              </a:rPr>
              <a:t>Penser à la conception de l'interface publique de la classe pour assurer une utilisation cohérente de l'objet.</a:t>
            </a:r>
          </a:p>
          <a:p>
            <a:endParaRPr lang="fr-FR" dirty="0"/>
          </a:p>
        </p:txBody>
      </p:sp>
    </p:spTree>
    <p:extLst>
      <p:ext uri="{BB962C8B-B14F-4D97-AF65-F5344CB8AC3E}">
        <p14:creationId xmlns:p14="http://schemas.microsoft.com/office/powerpoint/2010/main" val="33351991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CEE2AE-7B48-2F5C-1D76-2B42BC076DC4}"/>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E18CB21F-6E86-EC5C-52ED-BEE36441E7BB}"/>
              </a:ext>
            </a:extLst>
          </p:cNvPr>
          <p:cNvSpPr>
            <a:spLocks noGrp="1"/>
          </p:cNvSpPr>
          <p:nvPr>
            <p:ph idx="1"/>
          </p:nvPr>
        </p:nvSpPr>
        <p:spPr>
          <a:xfrm>
            <a:off x="495656" y="2142067"/>
            <a:ext cx="4674550" cy="3649133"/>
          </a:xfrm>
        </p:spPr>
        <p:txBody>
          <a:bodyPr/>
          <a:lstStyle/>
          <a:p>
            <a:pPr marL="0" indent="0" algn="l">
              <a:buNone/>
            </a:pPr>
            <a:r>
              <a:rPr lang="fr-FR" b="1" i="0" dirty="0">
                <a:effectLst/>
                <a:latin typeface="Söhne"/>
              </a:rPr>
              <a:t>Exemple Illustratif des Modificateurs d'Accès :</a:t>
            </a:r>
          </a:p>
          <a:p>
            <a:pPr marL="0" indent="0" algn="l">
              <a:buNone/>
            </a:pPr>
            <a:r>
              <a:rPr lang="fr-FR" b="0" i="0" dirty="0">
                <a:effectLst/>
                <a:latin typeface="Söhne"/>
              </a:rPr>
              <a:t>Considérons un exemple simple pour illustrer l'utilisation des modificateurs d'accès :</a:t>
            </a:r>
          </a:p>
          <a:p>
            <a:pPr marL="0" indent="0">
              <a:buNone/>
            </a:pPr>
            <a:endParaRPr lang="fr-FR" dirty="0"/>
          </a:p>
        </p:txBody>
      </p:sp>
      <p:pic>
        <p:nvPicPr>
          <p:cNvPr id="5" name="Image 4">
            <a:extLst>
              <a:ext uri="{FF2B5EF4-FFF2-40B4-BE49-F238E27FC236}">
                <a16:creationId xmlns:a16="http://schemas.microsoft.com/office/drawing/2014/main" id="{C6698AFE-E77F-D523-342C-FEE2FD8050EB}"/>
              </a:ext>
            </a:extLst>
          </p:cNvPr>
          <p:cNvPicPr>
            <a:picLocks noChangeAspect="1"/>
          </p:cNvPicPr>
          <p:nvPr/>
        </p:nvPicPr>
        <p:blipFill>
          <a:blip r:embed="rId2"/>
          <a:stretch>
            <a:fillRect/>
          </a:stretch>
        </p:blipFill>
        <p:spPr>
          <a:xfrm>
            <a:off x="5316071" y="1337733"/>
            <a:ext cx="6571173" cy="5456490"/>
          </a:xfrm>
          <a:prstGeom prst="rect">
            <a:avLst/>
          </a:prstGeom>
        </p:spPr>
      </p:pic>
    </p:spTree>
    <p:extLst>
      <p:ext uri="{BB962C8B-B14F-4D97-AF65-F5344CB8AC3E}">
        <p14:creationId xmlns:p14="http://schemas.microsoft.com/office/powerpoint/2010/main" val="303203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4719B8-91BC-4777-CF56-36063229C35F}"/>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A6412F68-BC09-410B-F01C-70D9E5634DC4}"/>
              </a:ext>
            </a:extLst>
          </p:cNvPr>
          <p:cNvSpPr>
            <a:spLocks noGrp="1"/>
          </p:cNvSpPr>
          <p:nvPr>
            <p:ph idx="1"/>
          </p:nvPr>
        </p:nvSpPr>
        <p:spPr/>
        <p:txBody>
          <a:bodyPr/>
          <a:lstStyle/>
          <a:p>
            <a:r>
              <a:rPr lang="fr-FR" b="1" i="0" dirty="0">
                <a:effectLst/>
                <a:latin typeface="Söhne"/>
              </a:rPr>
              <a:t>Syntaxe en PHP :</a:t>
            </a:r>
            <a:endParaRPr lang="fr-FR" dirty="0"/>
          </a:p>
        </p:txBody>
      </p:sp>
      <p:pic>
        <p:nvPicPr>
          <p:cNvPr id="5" name="Image 4">
            <a:extLst>
              <a:ext uri="{FF2B5EF4-FFF2-40B4-BE49-F238E27FC236}">
                <a16:creationId xmlns:a16="http://schemas.microsoft.com/office/drawing/2014/main" id="{4133EC38-0A18-88D4-93F2-2344BE212325}"/>
              </a:ext>
            </a:extLst>
          </p:cNvPr>
          <p:cNvPicPr>
            <a:picLocks noChangeAspect="1"/>
          </p:cNvPicPr>
          <p:nvPr/>
        </p:nvPicPr>
        <p:blipFill>
          <a:blip r:embed="rId2"/>
          <a:stretch>
            <a:fillRect/>
          </a:stretch>
        </p:blipFill>
        <p:spPr>
          <a:xfrm>
            <a:off x="4110527" y="1589517"/>
            <a:ext cx="3594132" cy="5056973"/>
          </a:xfrm>
          <a:prstGeom prst="rect">
            <a:avLst/>
          </a:prstGeom>
        </p:spPr>
      </p:pic>
    </p:spTree>
    <p:extLst>
      <p:ext uri="{BB962C8B-B14F-4D97-AF65-F5344CB8AC3E}">
        <p14:creationId xmlns:p14="http://schemas.microsoft.com/office/powerpoint/2010/main" val="366106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DCE625-5A79-A0A7-04C8-BADAECDE8E4F}"/>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pic>
        <p:nvPicPr>
          <p:cNvPr id="9" name="Espace réservé du contenu 8">
            <a:extLst>
              <a:ext uri="{FF2B5EF4-FFF2-40B4-BE49-F238E27FC236}">
                <a16:creationId xmlns:a16="http://schemas.microsoft.com/office/drawing/2014/main" id="{ECC494EA-2332-7FCA-DBFD-409BFE19BE5C}"/>
              </a:ext>
            </a:extLst>
          </p:cNvPr>
          <p:cNvPicPr>
            <a:picLocks noGrp="1" noChangeAspect="1"/>
          </p:cNvPicPr>
          <p:nvPr>
            <p:ph idx="1"/>
          </p:nvPr>
        </p:nvPicPr>
        <p:blipFill>
          <a:blip r:embed="rId2"/>
          <a:stretch>
            <a:fillRect/>
          </a:stretch>
        </p:blipFill>
        <p:spPr>
          <a:xfrm>
            <a:off x="848638" y="2794056"/>
            <a:ext cx="10131425" cy="2419782"/>
          </a:xfrm>
        </p:spPr>
      </p:pic>
    </p:spTree>
    <p:extLst>
      <p:ext uri="{BB962C8B-B14F-4D97-AF65-F5344CB8AC3E}">
        <p14:creationId xmlns:p14="http://schemas.microsoft.com/office/powerpoint/2010/main" val="3976071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EDDB05-47FB-D5D9-9FCD-1F1613BD8082}"/>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5DA17550-80A1-4D60-5022-BABF2332FBB8}"/>
              </a:ext>
            </a:extLst>
          </p:cNvPr>
          <p:cNvSpPr>
            <a:spLocks noGrp="1"/>
          </p:cNvSpPr>
          <p:nvPr>
            <p:ph idx="1"/>
          </p:nvPr>
        </p:nvSpPr>
        <p:spPr/>
        <p:txBody>
          <a:bodyPr/>
          <a:lstStyle/>
          <a:p>
            <a:pPr marL="0" indent="0">
              <a:buNone/>
            </a:pPr>
            <a:r>
              <a:rPr lang="fr-FR" b="0" i="0" dirty="0">
                <a:effectLst/>
                <a:latin typeface="Söhne"/>
              </a:rPr>
              <a:t>Dans cet exemple, la classe </a:t>
            </a:r>
            <a:r>
              <a:rPr lang="fr-FR" dirty="0" err="1"/>
              <a:t>Employe</a:t>
            </a:r>
            <a:r>
              <a:rPr lang="fr-FR" b="0" i="0" dirty="0">
                <a:effectLst/>
                <a:latin typeface="Söhne"/>
              </a:rPr>
              <a:t> a des membres avec différents modificateurs d'accès. La classe </a:t>
            </a:r>
            <a:r>
              <a:rPr lang="fr-FR" dirty="0"/>
              <a:t>Manager</a:t>
            </a:r>
            <a:r>
              <a:rPr lang="fr-FR" b="0" i="0" dirty="0">
                <a:effectLst/>
                <a:latin typeface="Söhne"/>
              </a:rPr>
              <a:t> hérite de </a:t>
            </a:r>
            <a:r>
              <a:rPr lang="fr-FR" dirty="0" err="1"/>
              <a:t>Employe</a:t>
            </a:r>
            <a:r>
              <a:rPr lang="fr-FR" b="0" i="0" dirty="0">
                <a:effectLst/>
                <a:latin typeface="Söhne"/>
              </a:rPr>
              <a:t> et montre comment un membre protégé peut être accédé à partir d'une classe dérivée.</a:t>
            </a:r>
            <a:endParaRPr lang="fr-FR" dirty="0"/>
          </a:p>
        </p:txBody>
      </p:sp>
    </p:spTree>
    <p:extLst>
      <p:ext uri="{BB962C8B-B14F-4D97-AF65-F5344CB8AC3E}">
        <p14:creationId xmlns:p14="http://schemas.microsoft.com/office/powerpoint/2010/main" val="35825728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6C9A2D-775F-F85B-CC12-55EF7D4FA422}"/>
              </a:ext>
            </a:extLst>
          </p:cNvPr>
          <p:cNvSpPr>
            <a:spLocks noGrp="1"/>
          </p:cNvSpPr>
          <p:nvPr>
            <p:ph type="title"/>
          </p:nvPr>
        </p:nvSpPr>
        <p:spPr/>
        <p:txBody>
          <a:bodyPr/>
          <a:lstStyle/>
          <a:p>
            <a:r>
              <a:rPr lang="fr-FR" dirty="0"/>
              <a:t>Encapsulation</a:t>
            </a:r>
          </a:p>
        </p:txBody>
      </p:sp>
      <p:sp>
        <p:nvSpPr>
          <p:cNvPr id="3" name="Espace réservé du texte 2">
            <a:extLst>
              <a:ext uri="{FF2B5EF4-FFF2-40B4-BE49-F238E27FC236}">
                <a16:creationId xmlns:a16="http://schemas.microsoft.com/office/drawing/2014/main" id="{1E0A9C17-FCA2-51BD-6F35-189F4792C278}"/>
              </a:ext>
            </a:extLst>
          </p:cNvPr>
          <p:cNvSpPr>
            <a:spLocks noGrp="1"/>
          </p:cNvSpPr>
          <p:nvPr>
            <p:ph type="body" idx="1"/>
          </p:nvPr>
        </p:nvSpPr>
        <p:spPr/>
        <p:txBody>
          <a:bodyPr/>
          <a:lstStyle/>
          <a:p>
            <a:r>
              <a:rPr lang="fr-FR" dirty="0"/>
              <a:t>Getters et setters</a:t>
            </a:r>
          </a:p>
        </p:txBody>
      </p:sp>
    </p:spTree>
    <p:extLst>
      <p:ext uri="{BB962C8B-B14F-4D97-AF65-F5344CB8AC3E}">
        <p14:creationId xmlns:p14="http://schemas.microsoft.com/office/powerpoint/2010/main" val="1602835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B345FE-42D8-15B2-0999-EB80062AB415}"/>
              </a:ext>
            </a:extLst>
          </p:cNvPr>
          <p:cNvSpPr>
            <a:spLocks noGrp="1"/>
          </p:cNvSpPr>
          <p:nvPr>
            <p:ph type="title"/>
          </p:nvPr>
        </p:nvSpPr>
        <p:spPr/>
        <p:txBody>
          <a:bodyPr/>
          <a:lstStyle/>
          <a:p>
            <a:r>
              <a:rPr lang="fr-FR" dirty="0"/>
              <a:t>Getters et setters</a:t>
            </a:r>
          </a:p>
        </p:txBody>
      </p:sp>
      <p:sp>
        <p:nvSpPr>
          <p:cNvPr id="3" name="Espace réservé du contenu 2">
            <a:extLst>
              <a:ext uri="{FF2B5EF4-FFF2-40B4-BE49-F238E27FC236}">
                <a16:creationId xmlns:a16="http://schemas.microsoft.com/office/drawing/2014/main" id="{641682EB-9A26-F565-A7BB-3B8B0F95BF67}"/>
              </a:ext>
            </a:extLst>
          </p:cNvPr>
          <p:cNvSpPr>
            <a:spLocks noGrp="1"/>
          </p:cNvSpPr>
          <p:nvPr>
            <p:ph idx="1"/>
          </p:nvPr>
        </p:nvSpPr>
        <p:spPr/>
        <p:txBody>
          <a:bodyPr/>
          <a:lstStyle/>
          <a:p>
            <a:pPr marL="0" indent="0">
              <a:buNone/>
            </a:pPr>
            <a:r>
              <a:rPr lang="fr-FR" b="0" i="0" dirty="0">
                <a:effectLst/>
                <a:latin typeface="Söhne"/>
              </a:rPr>
              <a:t>Les getters et setters sont des méthodes utilisées dans la programmation orientée objet (POO) pour accéder et modifier les attributs privés d'une classe de manière contrôlée. Ils permettent d'assurer l'encapsulation en fournissant un moyen indirect d'interagir avec les données internes d'une classe. Voici une explication détaillée des getters et setters :</a:t>
            </a:r>
            <a:endParaRPr lang="fr-FR" dirty="0"/>
          </a:p>
        </p:txBody>
      </p:sp>
    </p:spTree>
    <p:extLst>
      <p:ext uri="{BB962C8B-B14F-4D97-AF65-F5344CB8AC3E}">
        <p14:creationId xmlns:p14="http://schemas.microsoft.com/office/powerpoint/2010/main" val="19610646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D48B5A-0D34-D040-9F52-7983BB633C34}"/>
              </a:ext>
            </a:extLst>
          </p:cNvPr>
          <p:cNvSpPr>
            <a:spLocks noGrp="1"/>
          </p:cNvSpPr>
          <p:nvPr>
            <p:ph type="title"/>
          </p:nvPr>
        </p:nvSpPr>
        <p:spPr/>
        <p:txBody>
          <a:bodyPr/>
          <a:lstStyle/>
          <a:p>
            <a:r>
              <a:rPr lang="fr-FR" dirty="0"/>
              <a:t>Getters et setters</a:t>
            </a:r>
          </a:p>
        </p:txBody>
      </p:sp>
      <p:sp>
        <p:nvSpPr>
          <p:cNvPr id="3" name="Espace réservé du contenu 2">
            <a:extLst>
              <a:ext uri="{FF2B5EF4-FFF2-40B4-BE49-F238E27FC236}">
                <a16:creationId xmlns:a16="http://schemas.microsoft.com/office/drawing/2014/main" id="{D959C2D6-1C5B-9746-02F1-F27DC0613E03}"/>
              </a:ext>
            </a:extLst>
          </p:cNvPr>
          <p:cNvSpPr>
            <a:spLocks noGrp="1"/>
          </p:cNvSpPr>
          <p:nvPr>
            <p:ph idx="1"/>
          </p:nvPr>
        </p:nvSpPr>
        <p:spPr>
          <a:xfrm>
            <a:off x="437974" y="2193342"/>
            <a:ext cx="6680674" cy="3649133"/>
          </a:xfrm>
        </p:spPr>
        <p:txBody>
          <a:bodyPr/>
          <a:lstStyle/>
          <a:p>
            <a:pPr marL="0" indent="0" algn="l">
              <a:buNone/>
            </a:pPr>
            <a:r>
              <a:rPr lang="fr-FR" b="1" i="0" dirty="0">
                <a:effectLst/>
                <a:latin typeface="Söhne"/>
              </a:rPr>
              <a:t>Getters (Accesseurs) :</a:t>
            </a:r>
          </a:p>
          <a:p>
            <a:pPr algn="l">
              <a:buFont typeface="Arial" panose="020B0604020202020204" pitchFamily="34" charset="0"/>
              <a:buChar char="•"/>
            </a:pPr>
            <a:r>
              <a:rPr lang="fr-FR" b="1" i="0" dirty="0">
                <a:effectLst/>
                <a:latin typeface="Söhne"/>
              </a:rPr>
              <a:t>Description :</a:t>
            </a:r>
            <a:r>
              <a:rPr lang="fr-FR" b="0" i="0" dirty="0">
                <a:effectLst/>
                <a:latin typeface="Söhne"/>
              </a:rPr>
              <a:t> Les getters sont des méthodes publiques d'une classe utilisées pour obtenir la valeur actuelle d'un attribut privé. Ils permettent de récupérer l'état interne d'un objet.</a:t>
            </a:r>
          </a:p>
          <a:p>
            <a:pPr algn="l">
              <a:buFont typeface="Arial" panose="020B0604020202020204" pitchFamily="34" charset="0"/>
              <a:buChar char="•"/>
            </a:pPr>
            <a:r>
              <a:rPr lang="fr-FR" b="1" i="0" dirty="0">
                <a:effectLst/>
                <a:latin typeface="Söhne"/>
              </a:rPr>
              <a:t>Nom :</a:t>
            </a:r>
            <a:r>
              <a:rPr lang="fr-FR" b="0" i="0" dirty="0">
                <a:effectLst/>
                <a:latin typeface="Söhne"/>
              </a:rPr>
              <a:t> Les noms des getters suivent généralement une convention de nommage où "</a:t>
            </a:r>
            <a:r>
              <a:rPr lang="fr-FR" b="0" i="0" dirty="0" err="1">
                <a:effectLst/>
                <a:latin typeface="Söhne"/>
              </a:rPr>
              <a:t>get</a:t>
            </a:r>
            <a:r>
              <a:rPr lang="fr-FR" b="0" i="0" dirty="0">
                <a:effectLst/>
                <a:latin typeface="Söhne"/>
              </a:rPr>
              <a:t>" est préfixé au nom de l'attribut.</a:t>
            </a:r>
          </a:p>
          <a:p>
            <a:pPr algn="l">
              <a:buFont typeface="Arial" panose="020B0604020202020204" pitchFamily="34" charset="0"/>
              <a:buChar char="•"/>
            </a:pPr>
            <a:r>
              <a:rPr lang="fr-FR" b="1" i="0" dirty="0">
                <a:effectLst/>
                <a:latin typeface="Söhne"/>
              </a:rPr>
              <a:t>Exemple en PHP :</a:t>
            </a:r>
            <a:endParaRPr lang="fr-FR" b="0" i="0" dirty="0">
              <a:effectLst/>
              <a:latin typeface="Söhne"/>
            </a:endParaRPr>
          </a:p>
          <a:p>
            <a:pPr marL="0" indent="0">
              <a:buNone/>
            </a:pPr>
            <a:endParaRPr lang="fr-FR" dirty="0"/>
          </a:p>
        </p:txBody>
      </p:sp>
      <p:pic>
        <p:nvPicPr>
          <p:cNvPr id="5" name="Image 4">
            <a:extLst>
              <a:ext uri="{FF2B5EF4-FFF2-40B4-BE49-F238E27FC236}">
                <a16:creationId xmlns:a16="http://schemas.microsoft.com/office/drawing/2014/main" id="{DC5B2828-CC78-4E3F-9A5E-CEC297D327DF}"/>
              </a:ext>
            </a:extLst>
          </p:cNvPr>
          <p:cNvPicPr>
            <a:picLocks noChangeAspect="1"/>
          </p:cNvPicPr>
          <p:nvPr/>
        </p:nvPicPr>
        <p:blipFill>
          <a:blip r:embed="rId2"/>
          <a:stretch>
            <a:fillRect/>
          </a:stretch>
        </p:blipFill>
        <p:spPr>
          <a:xfrm>
            <a:off x="7319631" y="2597920"/>
            <a:ext cx="4701453" cy="3022363"/>
          </a:xfrm>
          <a:prstGeom prst="rect">
            <a:avLst/>
          </a:prstGeom>
        </p:spPr>
      </p:pic>
    </p:spTree>
    <p:extLst>
      <p:ext uri="{BB962C8B-B14F-4D97-AF65-F5344CB8AC3E}">
        <p14:creationId xmlns:p14="http://schemas.microsoft.com/office/powerpoint/2010/main" val="286827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E20569-261B-C648-497C-E231E0C6558B}"/>
              </a:ext>
            </a:extLst>
          </p:cNvPr>
          <p:cNvSpPr>
            <a:spLocks noGrp="1"/>
          </p:cNvSpPr>
          <p:nvPr>
            <p:ph type="title"/>
          </p:nvPr>
        </p:nvSpPr>
        <p:spPr/>
        <p:txBody>
          <a:bodyPr/>
          <a:lstStyle/>
          <a:p>
            <a:r>
              <a:rPr lang="fr-FR" dirty="0"/>
              <a:t>Getters et setters</a:t>
            </a:r>
          </a:p>
        </p:txBody>
      </p:sp>
      <p:sp>
        <p:nvSpPr>
          <p:cNvPr id="3" name="Espace réservé du contenu 2">
            <a:extLst>
              <a:ext uri="{FF2B5EF4-FFF2-40B4-BE49-F238E27FC236}">
                <a16:creationId xmlns:a16="http://schemas.microsoft.com/office/drawing/2014/main" id="{E09AF863-67F0-F25B-29FE-E43CF7A7E465}"/>
              </a:ext>
            </a:extLst>
          </p:cNvPr>
          <p:cNvSpPr>
            <a:spLocks noGrp="1"/>
          </p:cNvSpPr>
          <p:nvPr>
            <p:ph idx="1"/>
          </p:nvPr>
        </p:nvSpPr>
        <p:spPr/>
        <p:txBody>
          <a:bodyPr/>
          <a:lstStyle/>
          <a:p>
            <a:r>
              <a:rPr lang="fr-FR" b="1" i="0" dirty="0">
                <a:effectLst/>
                <a:latin typeface="Söhne"/>
              </a:rPr>
              <a:t>Utilisation :</a:t>
            </a:r>
            <a:r>
              <a:rPr lang="fr-FR" b="0" i="0" dirty="0">
                <a:effectLst/>
                <a:latin typeface="Söhne"/>
              </a:rPr>
              <a:t> Les getters sont utilisés pour obtenir la valeur d'un attribut privé sans permettre un accès direct à cet attribut depuis l'extérieur de la classe.</a:t>
            </a:r>
            <a:endParaRPr lang="fr-FR" dirty="0"/>
          </a:p>
        </p:txBody>
      </p:sp>
    </p:spTree>
    <p:extLst>
      <p:ext uri="{BB962C8B-B14F-4D97-AF65-F5344CB8AC3E}">
        <p14:creationId xmlns:p14="http://schemas.microsoft.com/office/powerpoint/2010/main" val="26024808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904183-7584-36B2-2635-E9E28199939E}"/>
              </a:ext>
            </a:extLst>
          </p:cNvPr>
          <p:cNvSpPr>
            <a:spLocks noGrp="1"/>
          </p:cNvSpPr>
          <p:nvPr>
            <p:ph type="title"/>
          </p:nvPr>
        </p:nvSpPr>
        <p:spPr/>
        <p:txBody>
          <a:bodyPr/>
          <a:lstStyle/>
          <a:p>
            <a:r>
              <a:rPr lang="fr-FR" dirty="0"/>
              <a:t>Getters et setters</a:t>
            </a:r>
          </a:p>
        </p:txBody>
      </p:sp>
      <p:sp>
        <p:nvSpPr>
          <p:cNvPr id="3" name="Espace réservé du contenu 2">
            <a:extLst>
              <a:ext uri="{FF2B5EF4-FFF2-40B4-BE49-F238E27FC236}">
                <a16:creationId xmlns:a16="http://schemas.microsoft.com/office/drawing/2014/main" id="{F1F7383F-B13C-B386-1105-D0A9CBE80D3A}"/>
              </a:ext>
            </a:extLst>
          </p:cNvPr>
          <p:cNvSpPr>
            <a:spLocks noGrp="1"/>
          </p:cNvSpPr>
          <p:nvPr>
            <p:ph idx="1"/>
          </p:nvPr>
        </p:nvSpPr>
        <p:spPr>
          <a:xfrm>
            <a:off x="393107" y="2142067"/>
            <a:ext cx="5093293" cy="3649133"/>
          </a:xfrm>
        </p:spPr>
        <p:txBody>
          <a:bodyPr/>
          <a:lstStyle/>
          <a:p>
            <a:pPr marL="0" indent="0" algn="l">
              <a:buNone/>
            </a:pPr>
            <a:r>
              <a:rPr lang="fr-FR" b="1" i="0" dirty="0">
                <a:effectLst/>
                <a:latin typeface="Söhne"/>
              </a:rPr>
              <a:t>Setters (Mutateurs) :</a:t>
            </a:r>
          </a:p>
          <a:p>
            <a:pPr algn="l">
              <a:buFont typeface="Arial" panose="020B0604020202020204" pitchFamily="34" charset="0"/>
              <a:buChar char="•"/>
            </a:pPr>
            <a:r>
              <a:rPr lang="fr-FR" b="1" i="0" dirty="0">
                <a:effectLst/>
                <a:latin typeface="Söhne"/>
              </a:rPr>
              <a:t>Description :</a:t>
            </a:r>
            <a:r>
              <a:rPr lang="fr-FR" b="0" i="0" dirty="0">
                <a:effectLst/>
                <a:latin typeface="Söhne"/>
              </a:rPr>
              <a:t> Les setters sont des méthodes publiques d'une classe utilisées pour modifier la valeur d'un attribut privé. Ils permettent de mettre à jour l'état interne d'un objet de manière contrôlée.</a:t>
            </a:r>
          </a:p>
          <a:p>
            <a:pPr algn="l">
              <a:buFont typeface="Arial" panose="020B0604020202020204" pitchFamily="34" charset="0"/>
              <a:buChar char="•"/>
            </a:pPr>
            <a:r>
              <a:rPr lang="fr-FR" b="1" i="0" dirty="0">
                <a:effectLst/>
                <a:latin typeface="Söhne"/>
              </a:rPr>
              <a:t>Nom :</a:t>
            </a:r>
            <a:r>
              <a:rPr lang="fr-FR" b="0" i="0" dirty="0">
                <a:effectLst/>
                <a:latin typeface="Söhne"/>
              </a:rPr>
              <a:t> Les noms des setters suivent généralement une convention de nommage où "set" est préfixé au nom de l'attribut.</a:t>
            </a:r>
          </a:p>
          <a:p>
            <a:pPr algn="l">
              <a:buFont typeface="Arial" panose="020B0604020202020204" pitchFamily="34" charset="0"/>
              <a:buChar char="•"/>
            </a:pPr>
            <a:r>
              <a:rPr lang="fr-FR" b="1" i="0" dirty="0">
                <a:effectLst/>
                <a:latin typeface="Söhne"/>
              </a:rPr>
              <a:t>Exemple en PHP :</a:t>
            </a:r>
            <a:endParaRPr lang="fr-FR" b="0" i="0" dirty="0">
              <a:effectLst/>
              <a:latin typeface="Söhne"/>
            </a:endParaRPr>
          </a:p>
          <a:p>
            <a:pPr marL="0" indent="0">
              <a:buNone/>
            </a:pPr>
            <a:endParaRPr lang="fr-FR" dirty="0"/>
          </a:p>
        </p:txBody>
      </p:sp>
      <p:pic>
        <p:nvPicPr>
          <p:cNvPr id="5" name="Image 4">
            <a:extLst>
              <a:ext uri="{FF2B5EF4-FFF2-40B4-BE49-F238E27FC236}">
                <a16:creationId xmlns:a16="http://schemas.microsoft.com/office/drawing/2014/main" id="{24126803-8875-5B6F-6BBF-52DFDD150169}"/>
              </a:ext>
            </a:extLst>
          </p:cNvPr>
          <p:cNvPicPr>
            <a:picLocks noChangeAspect="1"/>
          </p:cNvPicPr>
          <p:nvPr/>
        </p:nvPicPr>
        <p:blipFill>
          <a:blip r:embed="rId2"/>
          <a:stretch>
            <a:fillRect/>
          </a:stretch>
        </p:blipFill>
        <p:spPr>
          <a:xfrm>
            <a:off x="5597495" y="2521138"/>
            <a:ext cx="6440680" cy="3050069"/>
          </a:xfrm>
          <a:prstGeom prst="rect">
            <a:avLst/>
          </a:prstGeom>
        </p:spPr>
      </p:pic>
    </p:spTree>
    <p:extLst>
      <p:ext uri="{BB962C8B-B14F-4D97-AF65-F5344CB8AC3E}">
        <p14:creationId xmlns:p14="http://schemas.microsoft.com/office/powerpoint/2010/main" val="234104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B0EF73-7141-AF55-5F35-AA94F16BD14B}"/>
              </a:ext>
            </a:extLst>
          </p:cNvPr>
          <p:cNvSpPr>
            <a:spLocks noGrp="1"/>
          </p:cNvSpPr>
          <p:nvPr>
            <p:ph type="title"/>
          </p:nvPr>
        </p:nvSpPr>
        <p:spPr/>
        <p:txBody>
          <a:bodyPr/>
          <a:lstStyle/>
          <a:p>
            <a:r>
              <a:rPr lang="fr-FR" dirty="0"/>
              <a:t>Getters et setters</a:t>
            </a:r>
          </a:p>
        </p:txBody>
      </p:sp>
      <p:sp>
        <p:nvSpPr>
          <p:cNvPr id="3" name="Espace réservé du contenu 2">
            <a:extLst>
              <a:ext uri="{FF2B5EF4-FFF2-40B4-BE49-F238E27FC236}">
                <a16:creationId xmlns:a16="http://schemas.microsoft.com/office/drawing/2014/main" id="{6A780DFD-64AF-77FA-41A7-AF0689BB997D}"/>
              </a:ext>
            </a:extLst>
          </p:cNvPr>
          <p:cNvSpPr>
            <a:spLocks noGrp="1"/>
          </p:cNvSpPr>
          <p:nvPr>
            <p:ph idx="1"/>
          </p:nvPr>
        </p:nvSpPr>
        <p:spPr/>
        <p:txBody>
          <a:bodyPr/>
          <a:lstStyle/>
          <a:p>
            <a:r>
              <a:rPr lang="fr-FR" b="1" i="0" dirty="0">
                <a:effectLst/>
                <a:latin typeface="Söhne"/>
              </a:rPr>
              <a:t>Utilisation :</a:t>
            </a:r>
            <a:r>
              <a:rPr lang="fr-FR" b="0" i="0" dirty="0">
                <a:effectLst/>
                <a:latin typeface="Söhne"/>
              </a:rPr>
              <a:t> Les setters sont utilisés pour modifier la valeur d'un attribut privé en appliquant éventuellement des validations ou des traitements spécifiques avant la modification.</a:t>
            </a:r>
            <a:endParaRPr lang="fr-FR" dirty="0"/>
          </a:p>
        </p:txBody>
      </p:sp>
    </p:spTree>
    <p:extLst>
      <p:ext uri="{BB962C8B-B14F-4D97-AF65-F5344CB8AC3E}">
        <p14:creationId xmlns:p14="http://schemas.microsoft.com/office/powerpoint/2010/main" val="17340237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2BC5ED-FDCE-6D7A-66CB-32EACBC99651}"/>
              </a:ext>
            </a:extLst>
          </p:cNvPr>
          <p:cNvSpPr>
            <a:spLocks noGrp="1"/>
          </p:cNvSpPr>
          <p:nvPr>
            <p:ph type="title"/>
          </p:nvPr>
        </p:nvSpPr>
        <p:spPr/>
        <p:txBody>
          <a:bodyPr/>
          <a:lstStyle/>
          <a:p>
            <a:r>
              <a:rPr lang="fr-FR" dirty="0"/>
              <a:t>Getters et setters</a:t>
            </a:r>
          </a:p>
        </p:txBody>
      </p:sp>
      <p:sp>
        <p:nvSpPr>
          <p:cNvPr id="3" name="Espace réservé du contenu 2">
            <a:extLst>
              <a:ext uri="{FF2B5EF4-FFF2-40B4-BE49-F238E27FC236}">
                <a16:creationId xmlns:a16="http://schemas.microsoft.com/office/drawing/2014/main" id="{3FEAE410-DD46-E678-5D21-3AFA97111731}"/>
              </a:ext>
            </a:extLst>
          </p:cNvPr>
          <p:cNvSpPr>
            <a:spLocks noGrp="1"/>
          </p:cNvSpPr>
          <p:nvPr>
            <p:ph idx="1"/>
          </p:nvPr>
        </p:nvSpPr>
        <p:spPr/>
        <p:txBody>
          <a:bodyPr/>
          <a:lstStyle/>
          <a:p>
            <a:pPr marL="0" indent="0" algn="l">
              <a:buNone/>
            </a:pPr>
            <a:r>
              <a:rPr lang="fr-FR" b="1" i="0" dirty="0">
                <a:effectLst/>
                <a:latin typeface="Söhne"/>
              </a:rPr>
              <a:t>Avantages des Getters et Setters :</a:t>
            </a:r>
          </a:p>
          <a:p>
            <a:pPr algn="l">
              <a:buFont typeface="+mj-lt"/>
              <a:buAutoNum type="arabicPeriod"/>
            </a:pPr>
            <a:r>
              <a:rPr lang="fr-FR" b="1" i="0" dirty="0">
                <a:effectLst/>
                <a:latin typeface="Söhne"/>
              </a:rPr>
              <a:t>Encapsulation :</a:t>
            </a:r>
            <a:r>
              <a:rPr lang="fr-FR" b="0" i="0" dirty="0">
                <a:effectLst/>
                <a:latin typeface="Söhne"/>
              </a:rPr>
              <a:t> Les getters et setters facilitent l'encapsulation en limitant l'accès direct aux attributs privés et en fournissant un moyen contrôlé d'interagir avec ces attributs.</a:t>
            </a:r>
          </a:p>
          <a:p>
            <a:pPr algn="l">
              <a:buFont typeface="+mj-lt"/>
              <a:buAutoNum type="arabicPeriod"/>
            </a:pPr>
            <a:r>
              <a:rPr lang="fr-FR" b="1" i="0" dirty="0">
                <a:effectLst/>
                <a:latin typeface="Söhne"/>
              </a:rPr>
              <a:t>Validation :</a:t>
            </a:r>
            <a:r>
              <a:rPr lang="fr-FR" b="0" i="0" dirty="0">
                <a:effectLst/>
                <a:latin typeface="Söhne"/>
              </a:rPr>
              <a:t> Les setters permettent de mettre en place des validations avant la modification d'un attribut, assurant ainsi que seules des valeurs valides sont acceptées.</a:t>
            </a:r>
          </a:p>
          <a:p>
            <a:pPr marL="0" indent="0">
              <a:buNone/>
            </a:pPr>
            <a:endParaRPr lang="fr-FR" dirty="0"/>
          </a:p>
        </p:txBody>
      </p:sp>
    </p:spTree>
    <p:extLst>
      <p:ext uri="{BB962C8B-B14F-4D97-AF65-F5344CB8AC3E}">
        <p14:creationId xmlns:p14="http://schemas.microsoft.com/office/powerpoint/2010/main" val="4271392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A24678-5C44-D93D-D7EE-AF9B83648136}"/>
              </a:ext>
            </a:extLst>
          </p:cNvPr>
          <p:cNvSpPr>
            <a:spLocks noGrp="1"/>
          </p:cNvSpPr>
          <p:nvPr>
            <p:ph type="title"/>
          </p:nvPr>
        </p:nvSpPr>
        <p:spPr/>
        <p:txBody>
          <a:bodyPr/>
          <a:lstStyle/>
          <a:p>
            <a:r>
              <a:rPr lang="fr-FR" dirty="0"/>
              <a:t>Getters et setters</a:t>
            </a:r>
          </a:p>
        </p:txBody>
      </p:sp>
      <p:sp>
        <p:nvSpPr>
          <p:cNvPr id="3" name="Espace réservé du contenu 2">
            <a:extLst>
              <a:ext uri="{FF2B5EF4-FFF2-40B4-BE49-F238E27FC236}">
                <a16:creationId xmlns:a16="http://schemas.microsoft.com/office/drawing/2014/main" id="{72C96B7F-3E0A-ABBA-7073-CD9C6FEF0325}"/>
              </a:ext>
            </a:extLst>
          </p:cNvPr>
          <p:cNvSpPr>
            <a:spLocks noGrp="1"/>
          </p:cNvSpPr>
          <p:nvPr>
            <p:ph idx="1"/>
          </p:nvPr>
        </p:nvSpPr>
        <p:spPr/>
        <p:txBody>
          <a:bodyPr/>
          <a:lstStyle/>
          <a:p>
            <a:pPr marL="342900" indent="-342900" algn="l">
              <a:buFont typeface="+mj-lt"/>
              <a:buAutoNum type="arabicPeriod" startAt="3"/>
            </a:pPr>
            <a:r>
              <a:rPr lang="fr-FR" b="1" i="0" dirty="0">
                <a:effectLst/>
                <a:latin typeface="Söhne"/>
              </a:rPr>
              <a:t>Flexibilité :</a:t>
            </a:r>
            <a:r>
              <a:rPr lang="fr-FR" b="0" i="0" dirty="0">
                <a:effectLst/>
                <a:latin typeface="Söhne"/>
              </a:rPr>
              <a:t> Les getters et setters offrent une flexibilité en permettant de modifier la mise en œuvre interne d'un attribut sans affecter le code client qui utilise la classe.</a:t>
            </a:r>
          </a:p>
          <a:p>
            <a:pPr algn="l">
              <a:buFont typeface="+mj-lt"/>
              <a:buAutoNum type="arabicPeriod" startAt="3"/>
            </a:pPr>
            <a:r>
              <a:rPr lang="fr-FR" b="1" i="0" dirty="0">
                <a:effectLst/>
                <a:latin typeface="Söhne"/>
              </a:rPr>
              <a:t>Évolution :</a:t>
            </a:r>
            <a:r>
              <a:rPr lang="fr-FR" b="0" i="0" dirty="0">
                <a:effectLst/>
                <a:latin typeface="Söhne"/>
              </a:rPr>
              <a:t> En utilisant des getters et setters, on peut plus facilement évoluer la classe en ajoutant des validations, des traitements spécifiques, ou en modifiant la structure interne sans affecter le code existant.</a:t>
            </a:r>
          </a:p>
          <a:p>
            <a:endParaRPr lang="fr-FR" dirty="0"/>
          </a:p>
        </p:txBody>
      </p:sp>
    </p:spTree>
    <p:extLst>
      <p:ext uri="{BB962C8B-B14F-4D97-AF65-F5344CB8AC3E}">
        <p14:creationId xmlns:p14="http://schemas.microsoft.com/office/powerpoint/2010/main" val="4123396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2468F8-0C4F-12FF-8427-FF4BF428A342}"/>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6692762D-9554-E4BB-F316-80F9900B7F3F}"/>
              </a:ext>
            </a:extLst>
          </p:cNvPr>
          <p:cNvSpPr>
            <a:spLocks noGrp="1"/>
          </p:cNvSpPr>
          <p:nvPr>
            <p:ph idx="1"/>
          </p:nvPr>
        </p:nvSpPr>
        <p:spPr>
          <a:xfrm>
            <a:off x="413359" y="2142067"/>
            <a:ext cx="11778641" cy="4106333"/>
          </a:xfrm>
        </p:spPr>
        <p:txBody>
          <a:bodyPr/>
          <a:lstStyle/>
          <a:p>
            <a:pPr marL="342900" indent="-342900" algn="l">
              <a:buFont typeface="+mj-lt"/>
              <a:buAutoNum type="arabicPeriod" startAt="2"/>
            </a:pPr>
            <a:r>
              <a:rPr lang="fr-FR" b="1" i="0" dirty="0">
                <a:effectLst/>
                <a:latin typeface="Söhne"/>
              </a:rPr>
              <a:t>Attributs d'une Classe :</a:t>
            </a:r>
          </a:p>
          <a:p>
            <a:pPr algn="l">
              <a:buFont typeface="Arial" panose="020B0604020202020204" pitchFamily="34" charset="0"/>
              <a:buChar char="•"/>
            </a:pPr>
            <a:r>
              <a:rPr lang="fr-FR" b="0" i="0" dirty="0">
                <a:effectLst/>
                <a:latin typeface="Söhne"/>
              </a:rPr>
              <a:t>Les attributs sont les variables qui décrivent l'état de la classe. Ils représentent les propriétés de l'entité que la classe modélise.</a:t>
            </a:r>
          </a:p>
          <a:p>
            <a:pPr algn="l">
              <a:buFont typeface="Arial" panose="020B0604020202020204" pitchFamily="34" charset="0"/>
              <a:buChar char="•"/>
            </a:pPr>
            <a:r>
              <a:rPr lang="fr-FR" b="0" i="0" dirty="0">
                <a:effectLst/>
                <a:latin typeface="Söhne"/>
              </a:rPr>
              <a:t>Les modificateurs d'accès (public, </a:t>
            </a:r>
            <a:r>
              <a:rPr lang="fr-FR" b="0" i="0" dirty="0" err="1">
                <a:effectLst/>
                <a:latin typeface="Söhne"/>
              </a:rPr>
              <a:t>private</a:t>
            </a:r>
            <a:r>
              <a:rPr lang="fr-FR" b="0" i="0" dirty="0">
                <a:effectLst/>
                <a:latin typeface="Söhne"/>
              </a:rPr>
              <a:t>, </a:t>
            </a:r>
            <a:r>
              <a:rPr lang="fr-FR" b="0" i="0" dirty="0" err="1">
                <a:effectLst/>
                <a:latin typeface="Söhne"/>
              </a:rPr>
              <a:t>protected</a:t>
            </a:r>
            <a:r>
              <a:rPr lang="fr-FR" b="0" i="0" dirty="0">
                <a:effectLst/>
                <a:latin typeface="Söhne"/>
              </a:rPr>
              <a:t>) déterminent la visibilité des attributs en dehors de la classe.</a:t>
            </a:r>
          </a:p>
          <a:p>
            <a:pPr algn="l">
              <a:buFont typeface="Arial" panose="020B0604020202020204" pitchFamily="34" charset="0"/>
              <a:buChar char="•"/>
            </a:pPr>
            <a:r>
              <a:rPr lang="fr-FR" b="1" i="0" dirty="0">
                <a:effectLst/>
                <a:latin typeface="Söhne"/>
              </a:rPr>
              <a:t>Exemple :</a:t>
            </a:r>
            <a:endParaRPr lang="fr-FR" b="0" i="0" dirty="0">
              <a:effectLst/>
              <a:latin typeface="Söhne"/>
            </a:endParaRPr>
          </a:p>
          <a:p>
            <a:pPr marL="0" indent="0">
              <a:buNone/>
            </a:pPr>
            <a:endParaRPr lang="fr-FR" dirty="0"/>
          </a:p>
        </p:txBody>
      </p:sp>
      <p:pic>
        <p:nvPicPr>
          <p:cNvPr id="5" name="Image 4">
            <a:extLst>
              <a:ext uri="{FF2B5EF4-FFF2-40B4-BE49-F238E27FC236}">
                <a16:creationId xmlns:a16="http://schemas.microsoft.com/office/drawing/2014/main" id="{E6CADE7B-1155-9B15-417A-E18504654F42}"/>
              </a:ext>
            </a:extLst>
          </p:cNvPr>
          <p:cNvPicPr>
            <a:picLocks noChangeAspect="1"/>
          </p:cNvPicPr>
          <p:nvPr/>
        </p:nvPicPr>
        <p:blipFill>
          <a:blip r:embed="rId2"/>
          <a:stretch>
            <a:fillRect/>
          </a:stretch>
        </p:blipFill>
        <p:spPr>
          <a:xfrm>
            <a:off x="2179512" y="4671051"/>
            <a:ext cx="5981700" cy="2044700"/>
          </a:xfrm>
          <a:prstGeom prst="rect">
            <a:avLst/>
          </a:prstGeom>
        </p:spPr>
      </p:pic>
    </p:spTree>
    <p:extLst>
      <p:ext uri="{BB962C8B-B14F-4D97-AF65-F5344CB8AC3E}">
        <p14:creationId xmlns:p14="http://schemas.microsoft.com/office/powerpoint/2010/main" val="27168946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31BD7C-E8A6-6F2D-7534-535D2900CE0A}"/>
              </a:ext>
            </a:extLst>
          </p:cNvPr>
          <p:cNvSpPr>
            <a:spLocks noGrp="1"/>
          </p:cNvSpPr>
          <p:nvPr>
            <p:ph type="title"/>
          </p:nvPr>
        </p:nvSpPr>
        <p:spPr/>
        <p:txBody>
          <a:bodyPr/>
          <a:lstStyle/>
          <a:p>
            <a:r>
              <a:rPr lang="fr-FR" dirty="0"/>
              <a:t>Getters et setters</a:t>
            </a:r>
          </a:p>
        </p:txBody>
      </p:sp>
      <p:sp>
        <p:nvSpPr>
          <p:cNvPr id="3" name="Espace réservé du contenu 2">
            <a:extLst>
              <a:ext uri="{FF2B5EF4-FFF2-40B4-BE49-F238E27FC236}">
                <a16:creationId xmlns:a16="http://schemas.microsoft.com/office/drawing/2014/main" id="{6FAC8F1B-A57E-1167-CB77-1ECFF678EAAB}"/>
              </a:ext>
            </a:extLst>
          </p:cNvPr>
          <p:cNvSpPr>
            <a:spLocks noGrp="1"/>
          </p:cNvSpPr>
          <p:nvPr>
            <p:ph idx="1"/>
          </p:nvPr>
        </p:nvSpPr>
        <p:spPr/>
        <p:txBody>
          <a:bodyPr/>
          <a:lstStyle/>
          <a:p>
            <a:pPr marL="0" indent="0">
              <a:buNone/>
            </a:pPr>
            <a:r>
              <a:rPr lang="fr-FR" b="1" i="0" dirty="0">
                <a:effectLst/>
                <a:latin typeface="Söhne"/>
              </a:rPr>
              <a:t>Exemple Complet en PHP :</a:t>
            </a:r>
          </a:p>
          <a:p>
            <a:pPr marL="0" indent="0">
              <a:buNone/>
            </a:pPr>
            <a:endParaRPr lang="fr-FR" dirty="0"/>
          </a:p>
        </p:txBody>
      </p:sp>
      <p:pic>
        <p:nvPicPr>
          <p:cNvPr id="5" name="Image 4">
            <a:extLst>
              <a:ext uri="{FF2B5EF4-FFF2-40B4-BE49-F238E27FC236}">
                <a16:creationId xmlns:a16="http://schemas.microsoft.com/office/drawing/2014/main" id="{C428E674-07BC-FE3D-A79E-FA088D236407}"/>
              </a:ext>
            </a:extLst>
          </p:cNvPr>
          <p:cNvPicPr>
            <a:picLocks noChangeAspect="1"/>
          </p:cNvPicPr>
          <p:nvPr/>
        </p:nvPicPr>
        <p:blipFill>
          <a:blip r:embed="rId2"/>
          <a:stretch>
            <a:fillRect/>
          </a:stretch>
        </p:blipFill>
        <p:spPr>
          <a:xfrm>
            <a:off x="5453342" y="235009"/>
            <a:ext cx="4699671" cy="6387981"/>
          </a:xfrm>
          <a:prstGeom prst="rect">
            <a:avLst/>
          </a:prstGeom>
        </p:spPr>
      </p:pic>
    </p:spTree>
    <p:extLst>
      <p:ext uri="{BB962C8B-B14F-4D97-AF65-F5344CB8AC3E}">
        <p14:creationId xmlns:p14="http://schemas.microsoft.com/office/powerpoint/2010/main" val="331456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FBB25C-43C6-2848-949F-08E3D6F99381}"/>
              </a:ext>
            </a:extLst>
          </p:cNvPr>
          <p:cNvSpPr>
            <a:spLocks noGrp="1"/>
          </p:cNvSpPr>
          <p:nvPr>
            <p:ph type="title"/>
          </p:nvPr>
        </p:nvSpPr>
        <p:spPr/>
        <p:txBody>
          <a:bodyPr/>
          <a:lstStyle/>
          <a:p>
            <a:r>
              <a:rPr lang="fr-FR" dirty="0"/>
              <a:t>Getters et setters</a:t>
            </a:r>
          </a:p>
        </p:txBody>
      </p:sp>
      <p:sp>
        <p:nvSpPr>
          <p:cNvPr id="3" name="Espace réservé du contenu 2">
            <a:extLst>
              <a:ext uri="{FF2B5EF4-FFF2-40B4-BE49-F238E27FC236}">
                <a16:creationId xmlns:a16="http://schemas.microsoft.com/office/drawing/2014/main" id="{3354130F-3908-F2F5-1E94-2D58FF14E1DB}"/>
              </a:ext>
            </a:extLst>
          </p:cNvPr>
          <p:cNvSpPr>
            <a:spLocks noGrp="1"/>
          </p:cNvSpPr>
          <p:nvPr>
            <p:ph idx="1"/>
          </p:nvPr>
        </p:nvSpPr>
        <p:spPr/>
        <p:txBody>
          <a:bodyPr/>
          <a:lstStyle/>
          <a:p>
            <a:pPr marL="0" indent="0">
              <a:buNone/>
            </a:pPr>
            <a:r>
              <a:rPr lang="fr-FR" b="0" i="0" dirty="0">
                <a:effectLst/>
                <a:latin typeface="Söhne"/>
              </a:rPr>
              <a:t>Dans cet exemple, la classe </a:t>
            </a:r>
            <a:r>
              <a:rPr lang="fr-FR" dirty="0"/>
              <a:t>Utilisateur</a:t>
            </a:r>
            <a:r>
              <a:rPr lang="fr-FR" b="0" i="0" dirty="0">
                <a:effectLst/>
                <a:latin typeface="Söhne"/>
              </a:rPr>
              <a:t> utilise des getters et des setters pour permettre un accès contrôlé aux attributs privés </a:t>
            </a:r>
            <a:r>
              <a:rPr lang="fr-FR" dirty="0"/>
              <a:t>nom</a:t>
            </a:r>
            <a:r>
              <a:rPr lang="fr-FR" b="0" i="0" dirty="0">
                <a:effectLst/>
                <a:latin typeface="Söhne"/>
              </a:rPr>
              <a:t> et </a:t>
            </a:r>
            <a:r>
              <a:rPr lang="fr-FR" dirty="0" err="1"/>
              <a:t>age</a:t>
            </a:r>
            <a:r>
              <a:rPr lang="fr-FR" b="0" i="0" dirty="0">
                <a:effectLst/>
                <a:latin typeface="Söhne"/>
              </a:rPr>
              <a:t>. Les getters sont utilisés pour obtenir les valeurs, et les setters sont utilisés pour modifier les valeurs avec validation éventuelle. Cela assure un accès contrôlé et sécurisé aux données internes de la classe.</a:t>
            </a:r>
            <a:endParaRPr lang="fr-FR" dirty="0"/>
          </a:p>
        </p:txBody>
      </p:sp>
    </p:spTree>
    <p:extLst>
      <p:ext uri="{BB962C8B-B14F-4D97-AF65-F5344CB8AC3E}">
        <p14:creationId xmlns:p14="http://schemas.microsoft.com/office/powerpoint/2010/main" val="25685457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D594FE-6D37-5E07-A44C-8A7ECFF41F2F}"/>
              </a:ext>
            </a:extLst>
          </p:cNvPr>
          <p:cNvSpPr>
            <a:spLocks noGrp="1"/>
          </p:cNvSpPr>
          <p:nvPr>
            <p:ph type="title"/>
          </p:nvPr>
        </p:nvSpPr>
        <p:spPr/>
        <p:txBody>
          <a:bodyPr/>
          <a:lstStyle/>
          <a:p>
            <a:r>
              <a:rPr lang="fr-FR" dirty="0"/>
              <a:t>Héritages</a:t>
            </a:r>
          </a:p>
        </p:txBody>
      </p:sp>
      <p:sp>
        <p:nvSpPr>
          <p:cNvPr id="3" name="Espace réservé du texte 2">
            <a:extLst>
              <a:ext uri="{FF2B5EF4-FFF2-40B4-BE49-F238E27FC236}">
                <a16:creationId xmlns:a16="http://schemas.microsoft.com/office/drawing/2014/main" id="{DFE64B08-73CA-4D80-CE3D-C17B03525D54}"/>
              </a:ext>
            </a:extLst>
          </p:cNvPr>
          <p:cNvSpPr>
            <a:spLocks noGrp="1"/>
          </p:cNvSpPr>
          <p:nvPr>
            <p:ph type="body" idx="1"/>
          </p:nvPr>
        </p:nvSpPr>
        <p:spPr/>
        <p:txBody>
          <a:bodyPr/>
          <a:lstStyle/>
          <a:p>
            <a:r>
              <a:rPr lang="fr-FR" dirty="0"/>
              <a:t>Création de hiérarchies de classes</a:t>
            </a:r>
          </a:p>
        </p:txBody>
      </p:sp>
    </p:spTree>
    <p:extLst>
      <p:ext uri="{BB962C8B-B14F-4D97-AF65-F5344CB8AC3E}">
        <p14:creationId xmlns:p14="http://schemas.microsoft.com/office/powerpoint/2010/main" val="11746604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DDACB-5502-E649-6AFD-BE16F4106234}"/>
              </a:ext>
            </a:extLst>
          </p:cNvPr>
          <p:cNvSpPr>
            <a:spLocks noGrp="1"/>
          </p:cNvSpPr>
          <p:nvPr>
            <p:ph type="title"/>
          </p:nvPr>
        </p:nvSpPr>
        <p:spPr/>
        <p:txBody>
          <a:bodyPr/>
          <a:lstStyle/>
          <a:p>
            <a:r>
              <a:rPr lang="fr-FR" dirty="0"/>
              <a:t>Création de hiérarchies de classes</a:t>
            </a:r>
          </a:p>
        </p:txBody>
      </p:sp>
      <p:sp>
        <p:nvSpPr>
          <p:cNvPr id="3" name="Espace réservé du contenu 2">
            <a:extLst>
              <a:ext uri="{FF2B5EF4-FFF2-40B4-BE49-F238E27FC236}">
                <a16:creationId xmlns:a16="http://schemas.microsoft.com/office/drawing/2014/main" id="{39C9357C-37F3-269E-4EC7-AE9F32C6FF62}"/>
              </a:ext>
            </a:extLst>
          </p:cNvPr>
          <p:cNvSpPr>
            <a:spLocks noGrp="1"/>
          </p:cNvSpPr>
          <p:nvPr>
            <p:ph idx="1"/>
          </p:nvPr>
        </p:nvSpPr>
        <p:spPr/>
        <p:txBody>
          <a:bodyPr/>
          <a:lstStyle/>
          <a:p>
            <a:pPr marL="0" indent="0" algn="l">
              <a:buNone/>
            </a:pPr>
            <a:r>
              <a:rPr lang="fr-FR" b="0" i="0" dirty="0">
                <a:effectLst/>
                <a:latin typeface="Söhne"/>
              </a:rPr>
              <a:t>La création de hiérarchies de classes, également appelée héritage, est un concept fondamental de la programmation orientée objet (POO). Elle permet de modéliser des relations "</a:t>
            </a:r>
            <a:r>
              <a:rPr lang="fr-FR" b="0" i="0" dirty="0" err="1">
                <a:effectLst/>
                <a:latin typeface="Söhne"/>
              </a:rPr>
              <a:t>est-un</a:t>
            </a:r>
            <a:r>
              <a:rPr lang="fr-FR" b="0" i="0" dirty="0">
                <a:effectLst/>
                <a:latin typeface="Söhne"/>
              </a:rPr>
              <a:t>" entre différentes classes en définissant une classe de base (ou classe parente) à partir de laquelle d'autres classes (ou classes dérivées) peuvent hériter des propriétés et des comportements. Voici une explication détaillée de la création de hiérarchies de classes :</a:t>
            </a:r>
          </a:p>
          <a:p>
            <a:pPr marL="0" indent="0">
              <a:buNone/>
            </a:pPr>
            <a:endParaRPr lang="fr-FR" dirty="0"/>
          </a:p>
        </p:txBody>
      </p:sp>
    </p:spTree>
    <p:extLst>
      <p:ext uri="{BB962C8B-B14F-4D97-AF65-F5344CB8AC3E}">
        <p14:creationId xmlns:p14="http://schemas.microsoft.com/office/powerpoint/2010/main" val="357701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60E55D-61BD-C7A3-1CDF-389742444A08}"/>
              </a:ext>
            </a:extLst>
          </p:cNvPr>
          <p:cNvSpPr>
            <a:spLocks noGrp="1"/>
          </p:cNvSpPr>
          <p:nvPr>
            <p:ph type="title"/>
          </p:nvPr>
        </p:nvSpPr>
        <p:spPr/>
        <p:txBody>
          <a:bodyPr/>
          <a:lstStyle/>
          <a:p>
            <a:r>
              <a:rPr lang="fr-FR" dirty="0"/>
              <a:t>Création de hiérarchies de classes</a:t>
            </a:r>
          </a:p>
        </p:txBody>
      </p:sp>
      <p:sp>
        <p:nvSpPr>
          <p:cNvPr id="3" name="Espace réservé du contenu 2">
            <a:extLst>
              <a:ext uri="{FF2B5EF4-FFF2-40B4-BE49-F238E27FC236}">
                <a16:creationId xmlns:a16="http://schemas.microsoft.com/office/drawing/2014/main" id="{E284046C-7058-FC17-0D17-E721E1446C3A}"/>
              </a:ext>
            </a:extLst>
          </p:cNvPr>
          <p:cNvSpPr>
            <a:spLocks noGrp="1"/>
          </p:cNvSpPr>
          <p:nvPr>
            <p:ph idx="1"/>
          </p:nvPr>
        </p:nvSpPr>
        <p:spPr/>
        <p:txBody>
          <a:bodyPr/>
          <a:lstStyle/>
          <a:p>
            <a:pPr marL="0" indent="0" algn="l">
              <a:buNone/>
            </a:pPr>
            <a:r>
              <a:rPr lang="fr-FR" b="1" i="0" dirty="0">
                <a:effectLst/>
                <a:latin typeface="Söhne"/>
              </a:rPr>
              <a:t>Héritage :</a:t>
            </a:r>
          </a:p>
          <a:p>
            <a:pPr algn="l">
              <a:buFont typeface="Arial" panose="020B0604020202020204" pitchFamily="34" charset="0"/>
              <a:buChar char="•"/>
            </a:pPr>
            <a:r>
              <a:rPr lang="fr-FR" b="1" i="0" dirty="0">
                <a:effectLst/>
                <a:latin typeface="Söhne"/>
              </a:rPr>
              <a:t>Définition :</a:t>
            </a:r>
            <a:r>
              <a:rPr lang="fr-FR" b="0" i="0" dirty="0">
                <a:effectLst/>
                <a:latin typeface="Söhne"/>
              </a:rPr>
              <a:t> L'héritage est un mécanisme qui permet à une classe d'inclure les propriétés et les méthodes d'une autre classe. La classe qui est héritée est appelée classe de base, classe parente, ou superclasse. La classe qui hérite de la classe de base est appelée classe dérivée, classe enfant, ou sous-classe.</a:t>
            </a:r>
          </a:p>
          <a:p>
            <a:pPr algn="l">
              <a:buFont typeface="Arial" panose="020B0604020202020204" pitchFamily="34" charset="0"/>
              <a:buChar char="•"/>
            </a:pPr>
            <a:r>
              <a:rPr lang="fr-FR" b="1" i="0" dirty="0">
                <a:effectLst/>
                <a:latin typeface="Söhne"/>
              </a:rPr>
              <a:t>Syntaxe en PHP :</a:t>
            </a:r>
            <a:endParaRPr lang="fr-FR" b="0" i="0" dirty="0">
              <a:effectLst/>
              <a:latin typeface="Söhne"/>
            </a:endParaRPr>
          </a:p>
          <a:p>
            <a:pPr marL="0" indent="0">
              <a:buNone/>
            </a:pPr>
            <a:endParaRPr lang="fr-FR" dirty="0"/>
          </a:p>
        </p:txBody>
      </p:sp>
      <p:pic>
        <p:nvPicPr>
          <p:cNvPr id="5" name="Image 4">
            <a:extLst>
              <a:ext uri="{FF2B5EF4-FFF2-40B4-BE49-F238E27FC236}">
                <a16:creationId xmlns:a16="http://schemas.microsoft.com/office/drawing/2014/main" id="{AE77ADDF-43D8-6765-CF5C-11E6131404A5}"/>
              </a:ext>
            </a:extLst>
          </p:cNvPr>
          <p:cNvPicPr>
            <a:picLocks noChangeAspect="1"/>
          </p:cNvPicPr>
          <p:nvPr/>
        </p:nvPicPr>
        <p:blipFill>
          <a:blip r:embed="rId2"/>
          <a:stretch>
            <a:fillRect/>
          </a:stretch>
        </p:blipFill>
        <p:spPr>
          <a:xfrm>
            <a:off x="2759031" y="4162469"/>
            <a:ext cx="7772400" cy="2549935"/>
          </a:xfrm>
          <a:prstGeom prst="rect">
            <a:avLst/>
          </a:prstGeom>
        </p:spPr>
      </p:pic>
    </p:spTree>
    <p:extLst>
      <p:ext uri="{BB962C8B-B14F-4D97-AF65-F5344CB8AC3E}">
        <p14:creationId xmlns:p14="http://schemas.microsoft.com/office/powerpoint/2010/main" val="30151200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958BD1-023D-697F-1300-F348DEDEE841}"/>
              </a:ext>
            </a:extLst>
          </p:cNvPr>
          <p:cNvSpPr>
            <a:spLocks noGrp="1"/>
          </p:cNvSpPr>
          <p:nvPr>
            <p:ph type="title"/>
          </p:nvPr>
        </p:nvSpPr>
        <p:spPr/>
        <p:txBody>
          <a:bodyPr/>
          <a:lstStyle/>
          <a:p>
            <a:r>
              <a:rPr lang="fr-FR" dirty="0"/>
              <a:t>Création de hiérarchies de classes</a:t>
            </a:r>
          </a:p>
        </p:txBody>
      </p:sp>
      <p:sp>
        <p:nvSpPr>
          <p:cNvPr id="3" name="Espace réservé du contenu 2">
            <a:extLst>
              <a:ext uri="{FF2B5EF4-FFF2-40B4-BE49-F238E27FC236}">
                <a16:creationId xmlns:a16="http://schemas.microsoft.com/office/drawing/2014/main" id="{F9A55E66-32FF-ACFE-1FF6-20AF4A067728}"/>
              </a:ext>
            </a:extLst>
          </p:cNvPr>
          <p:cNvSpPr>
            <a:spLocks noGrp="1"/>
          </p:cNvSpPr>
          <p:nvPr>
            <p:ph idx="1"/>
          </p:nvPr>
        </p:nvSpPr>
        <p:spPr>
          <a:xfrm>
            <a:off x="685801" y="2142067"/>
            <a:ext cx="11138769" cy="4471675"/>
          </a:xfrm>
        </p:spPr>
        <p:txBody>
          <a:bodyPr/>
          <a:lstStyle/>
          <a:p>
            <a:pPr marL="0" indent="0" algn="l">
              <a:buNone/>
            </a:pPr>
            <a:r>
              <a:rPr lang="fr-FR" b="1" i="0" dirty="0">
                <a:effectLst/>
                <a:latin typeface="Söhne"/>
              </a:rPr>
              <a:t>Objectifs de l'Héritage :</a:t>
            </a:r>
          </a:p>
          <a:p>
            <a:pPr algn="l">
              <a:buFont typeface="+mj-lt"/>
              <a:buAutoNum type="arabicPeriod"/>
            </a:pPr>
            <a:r>
              <a:rPr lang="fr-FR" b="1" i="0" dirty="0">
                <a:effectLst/>
                <a:latin typeface="Söhne"/>
              </a:rPr>
              <a:t>Réutilisabilité du Code :</a:t>
            </a:r>
            <a:r>
              <a:rPr lang="fr-FR" b="0" i="0" dirty="0">
                <a:effectLst/>
                <a:latin typeface="Söhne"/>
              </a:rPr>
              <a:t> Les classes dérivées peuvent hériter du code de la classe de base, évitant ainsi la redondance et permettant une réutilisation efficace du code.</a:t>
            </a:r>
          </a:p>
          <a:p>
            <a:pPr algn="l">
              <a:buFont typeface="+mj-lt"/>
              <a:buAutoNum type="arabicPeriod"/>
            </a:pPr>
            <a:r>
              <a:rPr lang="fr-FR" b="1" i="0" dirty="0">
                <a:effectLst/>
                <a:latin typeface="Söhne"/>
              </a:rPr>
              <a:t>Polymorphisme :</a:t>
            </a:r>
            <a:r>
              <a:rPr lang="fr-FR" b="0" i="0" dirty="0">
                <a:effectLst/>
                <a:latin typeface="Söhne"/>
              </a:rPr>
              <a:t> Les objets des classes dérivées peuvent être utilisés de manière interchangeable avec les objets de la classe de base, ce qui facilite la création de code générique et polymorphe.</a:t>
            </a:r>
          </a:p>
          <a:p>
            <a:pPr algn="l">
              <a:buFont typeface="+mj-lt"/>
              <a:buAutoNum type="arabicPeriod"/>
            </a:pPr>
            <a:r>
              <a:rPr lang="fr-FR" b="1" i="0" dirty="0">
                <a:effectLst/>
                <a:latin typeface="Söhne"/>
              </a:rPr>
              <a:t>Extension :</a:t>
            </a:r>
            <a:r>
              <a:rPr lang="fr-FR" b="0" i="0" dirty="0">
                <a:effectLst/>
                <a:latin typeface="Söhne"/>
              </a:rPr>
              <a:t> Les classes dérivées peuvent étendre les fonctionnalités de la classe de base en ajoutant de nouvelles propriétés et méthodes.</a:t>
            </a:r>
          </a:p>
          <a:p>
            <a:pPr algn="l">
              <a:buFont typeface="+mj-lt"/>
              <a:buAutoNum type="arabicPeriod"/>
            </a:pPr>
            <a:r>
              <a:rPr lang="fr-FR" b="1" i="0" dirty="0">
                <a:effectLst/>
                <a:latin typeface="Söhne"/>
              </a:rPr>
              <a:t>Abstraction :</a:t>
            </a:r>
            <a:r>
              <a:rPr lang="fr-FR" b="0" i="0" dirty="0">
                <a:effectLst/>
                <a:latin typeface="Söhne"/>
              </a:rPr>
              <a:t> L'héritage permet de créer des abstractions en modélisant des entités du monde réel en utilisant des hiérarchies de classes.</a:t>
            </a:r>
          </a:p>
          <a:p>
            <a:pPr marL="0" indent="0">
              <a:buNone/>
            </a:pPr>
            <a:endParaRPr lang="fr-FR" dirty="0"/>
          </a:p>
        </p:txBody>
      </p:sp>
    </p:spTree>
    <p:extLst>
      <p:ext uri="{BB962C8B-B14F-4D97-AF65-F5344CB8AC3E}">
        <p14:creationId xmlns:p14="http://schemas.microsoft.com/office/powerpoint/2010/main" val="24756602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A9989-9EBF-8FE0-CCEF-6CA19F8F6D3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51212CE-7D9F-ABB4-CCE4-22034A133143}"/>
              </a:ext>
            </a:extLst>
          </p:cNvPr>
          <p:cNvSpPr>
            <a:spLocks noGrp="1"/>
          </p:cNvSpPr>
          <p:nvPr>
            <p:ph type="title"/>
          </p:nvPr>
        </p:nvSpPr>
        <p:spPr/>
        <p:txBody>
          <a:bodyPr/>
          <a:lstStyle/>
          <a:p>
            <a:r>
              <a:rPr lang="fr-FR" dirty="0"/>
              <a:t>Création de hiérarchies de classes</a:t>
            </a:r>
          </a:p>
        </p:txBody>
      </p:sp>
      <p:sp>
        <p:nvSpPr>
          <p:cNvPr id="3" name="Espace réservé du contenu 2">
            <a:extLst>
              <a:ext uri="{FF2B5EF4-FFF2-40B4-BE49-F238E27FC236}">
                <a16:creationId xmlns:a16="http://schemas.microsoft.com/office/drawing/2014/main" id="{2B70AF47-7729-A4B1-FB96-6EEB186E1905}"/>
              </a:ext>
            </a:extLst>
          </p:cNvPr>
          <p:cNvSpPr>
            <a:spLocks noGrp="1"/>
          </p:cNvSpPr>
          <p:nvPr>
            <p:ph idx="1"/>
          </p:nvPr>
        </p:nvSpPr>
        <p:spPr/>
        <p:txBody>
          <a:bodyPr/>
          <a:lstStyle/>
          <a:p>
            <a:pPr marL="0" indent="0" algn="l">
              <a:buNone/>
            </a:pPr>
            <a:r>
              <a:rPr lang="fr-FR" b="1" i="0" dirty="0">
                <a:effectLst/>
                <a:latin typeface="Söhne"/>
              </a:rPr>
              <a:t>Exemple de Hiérarchie de Classes en PHP :</a:t>
            </a:r>
          </a:p>
          <a:p>
            <a:pPr marL="0" indent="0" algn="l">
              <a:buNone/>
            </a:pPr>
            <a:r>
              <a:rPr lang="fr-FR" b="0" i="0" dirty="0">
                <a:effectLst/>
                <a:latin typeface="Söhne"/>
              </a:rPr>
              <a:t>Considérons un exemple simple avec une classe de </a:t>
            </a:r>
            <a:r>
              <a:rPr lang="fr-FR" b="0" i="0">
                <a:effectLst/>
                <a:latin typeface="Söhne"/>
              </a:rPr>
              <a:t>base Véhicule </a:t>
            </a:r>
            <a:r>
              <a:rPr lang="fr-FR" b="0" i="0" dirty="0">
                <a:effectLst/>
                <a:latin typeface="Söhne"/>
              </a:rPr>
              <a:t>et deux classes dérivées, Voiture et Moto. La classe de base a des propriétés et des méthodes communes à tous les véhicules, et les classes dérivées ajoutent des fonctionnalités spécifiques à chaque type de véhicule.</a:t>
            </a:r>
          </a:p>
          <a:p>
            <a:pPr marL="0" indent="0">
              <a:buNone/>
            </a:pPr>
            <a:endParaRPr lang="fr-FR" dirty="0"/>
          </a:p>
        </p:txBody>
      </p:sp>
    </p:spTree>
    <p:extLst>
      <p:ext uri="{BB962C8B-B14F-4D97-AF65-F5344CB8AC3E}">
        <p14:creationId xmlns:p14="http://schemas.microsoft.com/office/powerpoint/2010/main" val="33913864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F69A6C-04E2-1014-9D2F-8CC97CF06019}"/>
              </a:ext>
            </a:extLst>
          </p:cNvPr>
          <p:cNvSpPr>
            <a:spLocks noGrp="1"/>
          </p:cNvSpPr>
          <p:nvPr>
            <p:ph type="title"/>
          </p:nvPr>
        </p:nvSpPr>
        <p:spPr/>
        <p:txBody>
          <a:bodyPr/>
          <a:lstStyle/>
          <a:p>
            <a:r>
              <a:rPr lang="fr-FR" dirty="0"/>
              <a:t>Création de hiérarchies de classes</a:t>
            </a:r>
          </a:p>
        </p:txBody>
      </p:sp>
      <p:pic>
        <p:nvPicPr>
          <p:cNvPr id="5" name="Image 4">
            <a:extLst>
              <a:ext uri="{FF2B5EF4-FFF2-40B4-BE49-F238E27FC236}">
                <a16:creationId xmlns:a16="http://schemas.microsoft.com/office/drawing/2014/main" id="{8D72425E-57EA-2A1E-138E-B604399EB2B7}"/>
              </a:ext>
            </a:extLst>
          </p:cNvPr>
          <p:cNvPicPr>
            <a:picLocks noChangeAspect="1"/>
          </p:cNvPicPr>
          <p:nvPr/>
        </p:nvPicPr>
        <p:blipFill>
          <a:blip r:embed="rId2"/>
          <a:stretch>
            <a:fillRect/>
          </a:stretch>
        </p:blipFill>
        <p:spPr>
          <a:xfrm>
            <a:off x="559479" y="1625183"/>
            <a:ext cx="5531206" cy="5065762"/>
          </a:xfrm>
          <a:prstGeom prst="rect">
            <a:avLst/>
          </a:prstGeom>
        </p:spPr>
      </p:pic>
      <p:pic>
        <p:nvPicPr>
          <p:cNvPr id="7" name="Image 6">
            <a:extLst>
              <a:ext uri="{FF2B5EF4-FFF2-40B4-BE49-F238E27FC236}">
                <a16:creationId xmlns:a16="http://schemas.microsoft.com/office/drawing/2014/main" id="{2826C26F-ECC8-CE95-9DEC-871E5801EDF9}"/>
              </a:ext>
            </a:extLst>
          </p:cNvPr>
          <p:cNvPicPr>
            <a:picLocks noChangeAspect="1"/>
          </p:cNvPicPr>
          <p:nvPr/>
        </p:nvPicPr>
        <p:blipFill>
          <a:blip r:embed="rId3"/>
          <a:stretch>
            <a:fillRect/>
          </a:stretch>
        </p:blipFill>
        <p:spPr>
          <a:xfrm>
            <a:off x="6440489" y="1625183"/>
            <a:ext cx="5163470" cy="5065762"/>
          </a:xfrm>
          <a:prstGeom prst="rect">
            <a:avLst/>
          </a:prstGeom>
        </p:spPr>
      </p:pic>
    </p:spTree>
    <p:extLst>
      <p:ext uri="{BB962C8B-B14F-4D97-AF65-F5344CB8AC3E}">
        <p14:creationId xmlns:p14="http://schemas.microsoft.com/office/powerpoint/2010/main" val="25767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93270B-8CAD-AACE-FA22-49B77807BEEE}"/>
              </a:ext>
            </a:extLst>
          </p:cNvPr>
          <p:cNvSpPr>
            <a:spLocks noGrp="1"/>
          </p:cNvSpPr>
          <p:nvPr>
            <p:ph type="title"/>
          </p:nvPr>
        </p:nvSpPr>
        <p:spPr/>
        <p:txBody>
          <a:bodyPr/>
          <a:lstStyle/>
          <a:p>
            <a:r>
              <a:rPr lang="fr-FR" dirty="0"/>
              <a:t>Création de hiérarchies de classes</a:t>
            </a:r>
          </a:p>
        </p:txBody>
      </p:sp>
      <p:sp>
        <p:nvSpPr>
          <p:cNvPr id="3" name="Espace réservé du contenu 2">
            <a:extLst>
              <a:ext uri="{FF2B5EF4-FFF2-40B4-BE49-F238E27FC236}">
                <a16:creationId xmlns:a16="http://schemas.microsoft.com/office/drawing/2014/main" id="{B2976EE3-DD34-9E4E-AA20-41C9E8575FDF}"/>
              </a:ext>
            </a:extLst>
          </p:cNvPr>
          <p:cNvSpPr>
            <a:spLocks noGrp="1"/>
          </p:cNvSpPr>
          <p:nvPr>
            <p:ph idx="1"/>
          </p:nvPr>
        </p:nvSpPr>
        <p:spPr/>
        <p:txBody>
          <a:bodyPr/>
          <a:lstStyle/>
          <a:p>
            <a:pPr marL="0" indent="0">
              <a:buNone/>
            </a:pPr>
            <a:r>
              <a:rPr lang="fr-FR" b="0" i="0" dirty="0">
                <a:effectLst/>
                <a:latin typeface="Söhne"/>
              </a:rPr>
              <a:t>Dans cet exemple, la classe </a:t>
            </a:r>
            <a:r>
              <a:rPr lang="fr-FR" dirty="0" err="1"/>
              <a:t>Vehicule</a:t>
            </a:r>
            <a:r>
              <a:rPr lang="fr-FR" b="0" i="0" dirty="0">
                <a:effectLst/>
                <a:latin typeface="Söhne"/>
              </a:rPr>
              <a:t> est la classe de base qui contient des propriétés et des méthodes communes à tous les véhicules. Les classes </a:t>
            </a:r>
            <a:r>
              <a:rPr lang="fr-FR" dirty="0"/>
              <a:t>Voiture</a:t>
            </a:r>
            <a:r>
              <a:rPr lang="fr-FR" b="0" i="0" dirty="0">
                <a:effectLst/>
                <a:latin typeface="Söhne"/>
              </a:rPr>
              <a:t> et </a:t>
            </a:r>
            <a:r>
              <a:rPr lang="fr-FR" dirty="0"/>
              <a:t>Moto</a:t>
            </a:r>
            <a:r>
              <a:rPr lang="fr-FR" b="0" i="0" dirty="0">
                <a:effectLst/>
                <a:latin typeface="Söhne"/>
              </a:rPr>
              <a:t> héritent de la classe </a:t>
            </a:r>
            <a:r>
              <a:rPr lang="fr-FR" dirty="0" err="1"/>
              <a:t>Vehicule</a:t>
            </a:r>
            <a:r>
              <a:rPr lang="fr-FR" b="0" i="0" dirty="0">
                <a:effectLst/>
                <a:latin typeface="Söhne"/>
              </a:rPr>
              <a:t> et ajoutent des propriétés et des méthodes spécifiques à chaque type de véhicule.</a:t>
            </a:r>
            <a:endParaRPr lang="fr-FR" dirty="0"/>
          </a:p>
        </p:txBody>
      </p:sp>
    </p:spTree>
    <p:extLst>
      <p:ext uri="{BB962C8B-B14F-4D97-AF65-F5344CB8AC3E}">
        <p14:creationId xmlns:p14="http://schemas.microsoft.com/office/powerpoint/2010/main" val="4460971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571277-FEE0-11A2-6166-0F2C340D5A8F}"/>
              </a:ext>
            </a:extLst>
          </p:cNvPr>
          <p:cNvSpPr>
            <a:spLocks noGrp="1"/>
          </p:cNvSpPr>
          <p:nvPr>
            <p:ph type="title"/>
          </p:nvPr>
        </p:nvSpPr>
        <p:spPr/>
        <p:txBody>
          <a:bodyPr/>
          <a:lstStyle/>
          <a:p>
            <a:r>
              <a:rPr lang="fr-FR" dirty="0"/>
              <a:t>Création de hiérarchies de classes</a:t>
            </a:r>
          </a:p>
        </p:txBody>
      </p:sp>
      <p:sp>
        <p:nvSpPr>
          <p:cNvPr id="3" name="Espace réservé du contenu 2">
            <a:extLst>
              <a:ext uri="{FF2B5EF4-FFF2-40B4-BE49-F238E27FC236}">
                <a16:creationId xmlns:a16="http://schemas.microsoft.com/office/drawing/2014/main" id="{1B01D83C-02A1-BE51-4A43-F7C12CD95714}"/>
              </a:ext>
            </a:extLst>
          </p:cNvPr>
          <p:cNvSpPr>
            <a:spLocks noGrp="1"/>
          </p:cNvSpPr>
          <p:nvPr>
            <p:ph idx="1"/>
          </p:nvPr>
        </p:nvSpPr>
        <p:spPr/>
        <p:txBody>
          <a:bodyPr/>
          <a:lstStyle/>
          <a:p>
            <a:pPr marL="0" indent="0">
              <a:buNone/>
            </a:pPr>
            <a:r>
              <a:rPr lang="fr-FR" b="1" i="0" dirty="0">
                <a:effectLst/>
                <a:latin typeface="Söhne"/>
              </a:rPr>
              <a:t>Utilisation de l'Héritage :</a:t>
            </a:r>
          </a:p>
          <a:p>
            <a:pPr marL="0" indent="0">
              <a:buNone/>
            </a:pPr>
            <a:endParaRPr lang="fr-FR" dirty="0"/>
          </a:p>
        </p:txBody>
      </p:sp>
      <p:pic>
        <p:nvPicPr>
          <p:cNvPr id="5" name="Image 4">
            <a:extLst>
              <a:ext uri="{FF2B5EF4-FFF2-40B4-BE49-F238E27FC236}">
                <a16:creationId xmlns:a16="http://schemas.microsoft.com/office/drawing/2014/main" id="{5142B9E4-29F4-6046-687E-50A9B10B8073}"/>
              </a:ext>
            </a:extLst>
          </p:cNvPr>
          <p:cNvPicPr>
            <a:picLocks noChangeAspect="1"/>
          </p:cNvPicPr>
          <p:nvPr/>
        </p:nvPicPr>
        <p:blipFill>
          <a:blip r:embed="rId2"/>
          <a:stretch>
            <a:fillRect/>
          </a:stretch>
        </p:blipFill>
        <p:spPr>
          <a:xfrm>
            <a:off x="4580545" y="1844932"/>
            <a:ext cx="6108493" cy="4788622"/>
          </a:xfrm>
          <a:prstGeom prst="rect">
            <a:avLst/>
          </a:prstGeom>
        </p:spPr>
      </p:pic>
    </p:spTree>
    <p:extLst>
      <p:ext uri="{BB962C8B-B14F-4D97-AF65-F5344CB8AC3E}">
        <p14:creationId xmlns:p14="http://schemas.microsoft.com/office/powerpoint/2010/main" val="75936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ABD348-7EFC-90AC-7886-761B424DED56}"/>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A7400BBE-7F26-AAC7-83A4-B536BA744566}"/>
              </a:ext>
            </a:extLst>
          </p:cNvPr>
          <p:cNvSpPr>
            <a:spLocks noGrp="1"/>
          </p:cNvSpPr>
          <p:nvPr>
            <p:ph idx="1"/>
          </p:nvPr>
        </p:nvSpPr>
        <p:spPr>
          <a:xfrm>
            <a:off x="685801" y="2142067"/>
            <a:ext cx="5475717" cy="3976722"/>
          </a:xfrm>
        </p:spPr>
        <p:txBody>
          <a:bodyPr/>
          <a:lstStyle/>
          <a:p>
            <a:pPr marL="342900" indent="-342900" algn="l">
              <a:buFont typeface="+mj-lt"/>
              <a:buAutoNum type="arabicPeriod" startAt="3"/>
            </a:pPr>
            <a:r>
              <a:rPr lang="fr-FR" b="1" i="0" dirty="0">
                <a:effectLst/>
                <a:latin typeface="Söhne"/>
              </a:rPr>
              <a:t>Méthodes d'une Classe :</a:t>
            </a:r>
          </a:p>
          <a:p>
            <a:pPr algn="l">
              <a:buFont typeface="Arial" panose="020B0604020202020204" pitchFamily="34" charset="0"/>
              <a:buChar char="•"/>
            </a:pPr>
            <a:r>
              <a:rPr lang="fr-FR" b="0" i="0" dirty="0">
                <a:effectLst/>
                <a:latin typeface="Söhne"/>
              </a:rPr>
              <a:t>Les méthodes sont les fonctions qui définissent le comportement de la classe. Elles représentent les actions que la classe peut effectuer.</a:t>
            </a:r>
          </a:p>
          <a:p>
            <a:pPr algn="l">
              <a:buFont typeface="Arial" panose="020B0604020202020204" pitchFamily="34" charset="0"/>
              <a:buChar char="•"/>
            </a:pPr>
            <a:r>
              <a:rPr lang="fr-FR" b="0" i="0" dirty="0">
                <a:effectLst/>
                <a:latin typeface="Söhne"/>
              </a:rPr>
              <a:t>Les modificateurs d'accès peuvent également être appliqués aux méthodes pour définir leur visibilité.</a:t>
            </a:r>
          </a:p>
          <a:p>
            <a:pPr algn="l">
              <a:buFont typeface="Arial" panose="020B0604020202020204" pitchFamily="34" charset="0"/>
              <a:buChar char="•"/>
            </a:pPr>
            <a:r>
              <a:rPr lang="fr-FR" b="1" i="0" dirty="0">
                <a:effectLst/>
                <a:latin typeface="Söhne"/>
              </a:rPr>
              <a:t>Exemple :</a:t>
            </a:r>
            <a:endParaRPr lang="fr-FR" b="0" i="0" dirty="0">
              <a:effectLst/>
              <a:latin typeface="Söhne"/>
            </a:endParaRPr>
          </a:p>
          <a:p>
            <a:pPr marL="0" indent="0">
              <a:buNone/>
            </a:pPr>
            <a:endParaRPr lang="fr-FR" dirty="0"/>
          </a:p>
        </p:txBody>
      </p:sp>
      <p:pic>
        <p:nvPicPr>
          <p:cNvPr id="5" name="Image 4">
            <a:extLst>
              <a:ext uri="{FF2B5EF4-FFF2-40B4-BE49-F238E27FC236}">
                <a16:creationId xmlns:a16="http://schemas.microsoft.com/office/drawing/2014/main" id="{610E77AF-5AFA-8CDD-572C-EF26B0A91E7E}"/>
              </a:ext>
            </a:extLst>
          </p:cNvPr>
          <p:cNvPicPr>
            <a:picLocks noChangeAspect="1"/>
          </p:cNvPicPr>
          <p:nvPr/>
        </p:nvPicPr>
        <p:blipFill>
          <a:blip r:embed="rId2"/>
          <a:stretch>
            <a:fillRect/>
          </a:stretch>
        </p:blipFill>
        <p:spPr>
          <a:xfrm>
            <a:off x="6329897" y="2586448"/>
            <a:ext cx="4986499" cy="2874314"/>
          </a:xfrm>
          <a:prstGeom prst="rect">
            <a:avLst/>
          </a:prstGeom>
        </p:spPr>
      </p:pic>
    </p:spTree>
    <p:extLst>
      <p:ext uri="{BB962C8B-B14F-4D97-AF65-F5344CB8AC3E}">
        <p14:creationId xmlns:p14="http://schemas.microsoft.com/office/powerpoint/2010/main" val="152805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3DA456-D04A-FF21-2626-15C2B9E31708}"/>
              </a:ext>
            </a:extLst>
          </p:cNvPr>
          <p:cNvSpPr>
            <a:spLocks noGrp="1"/>
          </p:cNvSpPr>
          <p:nvPr>
            <p:ph type="title"/>
          </p:nvPr>
        </p:nvSpPr>
        <p:spPr/>
        <p:txBody>
          <a:bodyPr/>
          <a:lstStyle/>
          <a:p>
            <a:r>
              <a:rPr lang="fr-FR" dirty="0"/>
              <a:t>Création de hiérarchies de classes</a:t>
            </a:r>
          </a:p>
        </p:txBody>
      </p:sp>
      <p:sp>
        <p:nvSpPr>
          <p:cNvPr id="3" name="Espace réservé du contenu 2">
            <a:extLst>
              <a:ext uri="{FF2B5EF4-FFF2-40B4-BE49-F238E27FC236}">
                <a16:creationId xmlns:a16="http://schemas.microsoft.com/office/drawing/2014/main" id="{4E6575D6-E32F-D1A2-5B90-22492D33E517}"/>
              </a:ext>
            </a:extLst>
          </p:cNvPr>
          <p:cNvSpPr>
            <a:spLocks noGrp="1"/>
          </p:cNvSpPr>
          <p:nvPr>
            <p:ph idx="1"/>
          </p:nvPr>
        </p:nvSpPr>
        <p:spPr/>
        <p:txBody>
          <a:bodyPr/>
          <a:lstStyle/>
          <a:p>
            <a:pPr marL="0" indent="0">
              <a:buNone/>
            </a:pPr>
            <a:r>
              <a:rPr lang="fr-FR" b="0" i="0" dirty="0">
                <a:effectLst/>
                <a:latin typeface="Söhne"/>
              </a:rPr>
              <a:t>Dans cet exemple, les objets de classe </a:t>
            </a:r>
            <a:r>
              <a:rPr lang="fr-FR" dirty="0"/>
              <a:t>Voiture</a:t>
            </a:r>
            <a:r>
              <a:rPr lang="fr-FR" b="0" i="0" dirty="0">
                <a:effectLst/>
                <a:latin typeface="Söhne"/>
              </a:rPr>
              <a:t> et </a:t>
            </a:r>
            <a:r>
              <a:rPr lang="fr-FR" dirty="0"/>
              <a:t>Moto</a:t>
            </a:r>
            <a:r>
              <a:rPr lang="fr-FR" b="0" i="0" dirty="0">
                <a:effectLst/>
                <a:latin typeface="Söhne"/>
              </a:rPr>
              <a:t> peuvent être utilisés de manière interchangeable avec des objets de la classe </a:t>
            </a:r>
            <a:r>
              <a:rPr lang="fr-FR" dirty="0" err="1"/>
              <a:t>Vehicule</a:t>
            </a:r>
            <a:r>
              <a:rPr lang="fr-FR" b="0" i="0" dirty="0">
                <a:effectLst/>
                <a:latin typeface="Söhne"/>
              </a:rPr>
              <a:t>, démontrant ainsi le polymorphisme. Les classes dérivées héritent du comportement commun de la classe de base tout en ajoutant leurs propres fonctionnalités spécifiques.</a:t>
            </a:r>
            <a:endParaRPr lang="fr-FR" dirty="0"/>
          </a:p>
        </p:txBody>
      </p:sp>
    </p:spTree>
    <p:extLst>
      <p:ext uri="{BB962C8B-B14F-4D97-AF65-F5344CB8AC3E}">
        <p14:creationId xmlns:p14="http://schemas.microsoft.com/office/powerpoint/2010/main" val="25794950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AA7996-9384-7BC5-96C7-D6CBEA4679CC}"/>
              </a:ext>
            </a:extLst>
          </p:cNvPr>
          <p:cNvSpPr>
            <a:spLocks noGrp="1"/>
          </p:cNvSpPr>
          <p:nvPr>
            <p:ph type="title"/>
          </p:nvPr>
        </p:nvSpPr>
        <p:spPr/>
        <p:txBody>
          <a:bodyPr/>
          <a:lstStyle/>
          <a:p>
            <a:r>
              <a:rPr lang="fr-FR" dirty="0"/>
              <a:t>Héritages</a:t>
            </a:r>
          </a:p>
        </p:txBody>
      </p:sp>
      <p:sp>
        <p:nvSpPr>
          <p:cNvPr id="3" name="Espace réservé du texte 2">
            <a:extLst>
              <a:ext uri="{FF2B5EF4-FFF2-40B4-BE49-F238E27FC236}">
                <a16:creationId xmlns:a16="http://schemas.microsoft.com/office/drawing/2014/main" id="{75500A1F-14EA-E16A-5AD4-C2959BF9FE9B}"/>
              </a:ext>
            </a:extLst>
          </p:cNvPr>
          <p:cNvSpPr>
            <a:spLocks noGrp="1"/>
          </p:cNvSpPr>
          <p:nvPr>
            <p:ph type="body" idx="1"/>
          </p:nvPr>
        </p:nvSpPr>
        <p:spPr/>
        <p:txBody>
          <a:bodyPr/>
          <a:lstStyle/>
          <a:p>
            <a:r>
              <a:rPr lang="fr-FR" dirty="0"/>
              <a:t>Surcharge de méthodes</a:t>
            </a:r>
          </a:p>
        </p:txBody>
      </p:sp>
    </p:spTree>
    <p:extLst>
      <p:ext uri="{BB962C8B-B14F-4D97-AF65-F5344CB8AC3E}">
        <p14:creationId xmlns:p14="http://schemas.microsoft.com/office/powerpoint/2010/main" val="30174490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D45BB7-52E3-2E7D-86FB-7213A0873A15}"/>
              </a:ext>
            </a:extLst>
          </p:cNvPr>
          <p:cNvSpPr>
            <a:spLocks noGrp="1"/>
          </p:cNvSpPr>
          <p:nvPr>
            <p:ph type="title"/>
          </p:nvPr>
        </p:nvSpPr>
        <p:spPr/>
        <p:txBody>
          <a:bodyPr/>
          <a:lstStyle/>
          <a:p>
            <a:r>
              <a:rPr lang="fr-FR" dirty="0"/>
              <a:t>Surcharge de méthodes</a:t>
            </a:r>
            <a:br>
              <a:rPr lang="fr-FR" dirty="0"/>
            </a:br>
            <a:endParaRPr lang="fr-FR" dirty="0"/>
          </a:p>
        </p:txBody>
      </p:sp>
      <p:sp>
        <p:nvSpPr>
          <p:cNvPr id="3" name="Espace réservé du contenu 2">
            <a:extLst>
              <a:ext uri="{FF2B5EF4-FFF2-40B4-BE49-F238E27FC236}">
                <a16:creationId xmlns:a16="http://schemas.microsoft.com/office/drawing/2014/main" id="{476E2609-60D4-DBB6-E471-68E4024C5AE5}"/>
              </a:ext>
            </a:extLst>
          </p:cNvPr>
          <p:cNvSpPr>
            <a:spLocks noGrp="1"/>
          </p:cNvSpPr>
          <p:nvPr>
            <p:ph idx="1"/>
          </p:nvPr>
        </p:nvSpPr>
        <p:spPr/>
        <p:txBody>
          <a:bodyPr/>
          <a:lstStyle/>
          <a:p>
            <a:pPr marL="0" indent="0">
              <a:buNone/>
            </a:pPr>
            <a:r>
              <a:rPr lang="fr-FR" b="0" i="0" dirty="0">
                <a:effectLst/>
                <a:latin typeface="Söhne"/>
              </a:rPr>
              <a:t>La surcharge de méthodes (ou surcharge de fonctions) est un concept en programmation orientée objet qui permet à une classe d'avoir plusieurs méthodes avec le même nom, mais avec des signatures différentes. La signature d'une méthode est constituée de son nom, du nombre et du type de ses paramètres. En PHP, la surcharge est utilisée pour créer des méthodes ayant le même nom dans une classe, mais avec des paramètres différents.</a:t>
            </a:r>
            <a:endParaRPr lang="fr-FR" dirty="0"/>
          </a:p>
        </p:txBody>
      </p:sp>
    </p:spTree>
    <p:extLst>
      <p:ext uri="{BB962C8B-B14F-4D97-AF65-F5344CB8AC3E}">
        <p14:creationId xmlns:p14="http://schemas.microsoft.com/office/powerpoint/2010/main" val="32592918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E73CF3-B1B2-9461-403B-A700F8F28E9D}"/>
              </a:ext>
            </a:extLst>
          </p:cNvPr>
          <p:cNvSpPr>
            <a:spLocks noGrp="1"/>
          </p:cNvSpPr>
          <p:nvPr>
            <p:ph type="title"/>
          </p:nvPr>
        </p:nvSpPr>
        <p:spPr/>
        <p:txBody>
          <a:bodyPr/>
          <a:lstStyle/>
          <a:p>
            <a:r>
              <a:rPr lang="fr-FR" dirty="0"/>
              <a:t>Surcharge de méthodes</a:t>
            </a:r>
          </a:p>
        </p:txBody>
      </p:sp>
      <p:sp>
        <p:nvSpPr>
          <p:cNvPr id="3" name="Espace réservé du contenu 2">
            <a:extLst>
              <a:ext uri="{FF2B5EF4-FFF2-40B4-BE49-F238E27FC236}">
                <a16:creationId xmlns:a16="http://schemas.microsoft.com/office/drawing/2014/main" id="{AEDA94F8-4F72-8445-E290-B51F51680762}"/>
              </a:ext>
            </a:extLst>
          </p:cNvPr>
          <p:cNvSpPr>
            <a:spLocks noGrp="1"/>
          </p:cNvSpPr>
          <p:nvPr>
            <p:ph idx="1"/>
          </p:nvPr>
        </p:nvSpPr>
        <p:spPr/>
        <p:txBody>
          <a:bodyPr/>
          <a:lstStyle/>
          <a:p>
            <a:pPr marL="0" indent="0" algn="l">
              <a:buNone/>
            </a:pPr>
            <a:r>
              <a:rPr lang="fr-FR" b="1" i="0" dirty="0">
                <a:effectLst/>
                <a:latin typeface="Söhne"/>
              </a:rPr>
              <a:t>Surcharge de Méthodes en PHP :</a:t>
            </a:r>
          </a:p>
          <a:p>
            <a:pPr algn="l"/>
            <a:r>
              <a:rPr lang="fr-FR" b="0" i="0" dirty="0">
                <a:effectLst/>
                <a:latin typeface="Söhne"/>
              </a:rPr>
              <a:t>La surcharge de méthodes en PHP permet à une classe d'avoir plusieurs méthodes avec le même nom, mais avec une liste de paramètres différente. Les différentes versions de la méthode peuvent être appelées en fonction du nombre et du type de paramètres fournis lors de l'appel.</a:t>
            </a:r>
          </a:p>
          <a:p>
            <a:pPr algn="l"/>
            <a:r>
              <a:rPr lang="fr-FR" b="0" i="0" dirty="0">
                <a:effectLst/>
                <a:latin typeface="Söhne"/>
              </a:rPr>
              <a:t>Voici comment cela fonctionne en PHP :</a:t>
            </a:r>
          </a:p>
          <a:p>
            <a:pPr marL="0" indent="0">
              <a:buNone/>
            </a:pPr>
            <a:endParaRPr lang="fr-FR" dirty="0"/>
          </a:p>
        </p:txBody>
      </p:sp>
      <p:pic>
        <p:nvPicPr>
          <p:cNvPr id="5" name="Image 4">
            <a:extLst>
              <a:ext uri="{FF2B5EF4-FFF2-40B4-BE49-F238E27FC236}">
                <a16:creationId xmlns:a16="http://schemas.microsoft.com/office/drawing/2014/main" id="{B513A917-BD74-8767-9DBD-0D9CA42A879E}"/>
              </a:ext>
            </a:extLst>
          </p:cNvPr>
          <p:cNvPicPr>
            <a:picLocks noChangeAspect="1"/>
          </p:cNvPicPr>
          <p:nvPr/>
        </p:nvPicPr>
        <p:blipFill>
          <a:blip r:embed="rId2"/>
          <a:stretch>
            <a:fillRect/>
          </a:stretch>
        </p:blipFill>
        <p:spPr>
          <a:xfrm>
            <a:off x="685801" y="2065867"/>
            <a:ext cx="9880925" cy="3649132"/>
          </a:xfrm>
          <a:prstGeom prst="rect">
            <a:avLst/>
          </a:prstGeom>
        </p:spPr>
      </p:pic>
    </p:spTree>
    <p:extLst>
      <p:ext uri="{BB962C8B-B14F-4D97-AF65-F5344CB8AC3E}">
        <p14:creationId xmlns:p14="http://schemas.microsoft.com/office/powerpoint/2010/main" val="369190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AFC1B1-8C4B-A09A-7466-A53517910B33}"/>
              </a:ext>
            </a:extLst>
          </p:cNvPr>
          <p:cNvSpPr>
            <a:spLocks noGrp="1"/>
          </p:cNvSpPr>
          <p:nvPr>
            <p:ph type="title"/>
          </p:nvPr>
        </p:nvSpPr>
        <p:spPr/>
        <p:txBody>
          <a:bodyPr/>
          <a:lstStyle/>
          <a:p>
            <a:r>
              <a:rPr lang="fr-FR" dirty="0"/>
              <a:t>Surcharge de méthodes</a:t>
            </a:r>
          </a:p>
        </p:txBody>
      </p:sp>
      <p:sp>
        <p:nvSpPr>
          <p:cNvPr id="3" name="Espace réservé du contenu 2">
            <a:extLst>
              <a:ext uri="{FF2B5EF4-FFF2-40B4-BE49-F238E27FC236}">
                <a16:creationId xmlns:a16="http://schemas.microsoft.com/office/drawing/2014/main" id="{D4401E37-CACA-ED27-1B63-A48855225D4D}"/>
              </a:ext>
            </a:extLst>
          </p:cNvPr>
          <p:cNvSpPr>
            <a:spLocks noGrp="1"/>
          </p:cNvSpPr>
          <p:nvPr>
            <p:ph idx="1"/>
          </p:nvPr>
        </p:nvSpPr>
        <p:spPr/>
        <p:txBody>
          <a:bodyPr/>
          <a:lstStyle/>
          <a:p>
            <a:pPr marL="0" indent="0">
              <a:buNone/>
            </a:pPr>
            <a:r>
              <a:rPr lang="fr-FR" b="0" i="0" dirty="0">
                <a:effectLst/>
                <a:latin typeface="Söhne"/>
              </a:rPr>
              <a:t>Dans cet exemple, la classe </a:t>
            </a:r>
            <a:r>
              <a:rPr lang="fr-FR" dirty="0"/>
              <a:t>Exemple</a:t>
            </a:r>
            <a:r>
              <a:rPr lang="fr-FR" b="0" i="0" dirty="0">
                <a:effectLst/>
                <a:latin typeface="Söhne"/>
              </a:rPr>
              <a:t> a deux méthodes appelées </a:t>
            </a:r>
            <a:r>
              <a:rPr lang="fr-FR" dirty="0" err="1"/>
              <a:t>methode</a:t>
            </a:r>
            <a:r>
              <a:rPr lang="fr-FR" b="0" i="0" dirty="0">
                <a:effectLst/>
                <a:latin typeface="Söhne"/>
              </a:rPr>
              <a:t>, mais elles diffèrent par le nombre de paramètres. Lorsque vous appelez la méthode </a:t>
            </a:r>
            <a:r>
              <a:rPr lang="fr-FR" dirty="0" err="1"/>
              <a:t>methode</a:t>
            </a:r>
            <a:r>
              <a:rPr lang="fr-FR" b="0" i="0" dirty="0">
                <a:effectLst/>
                <a:latin typeface="Söhne"/>
              </a:rPr>
              <a:t>, PHP détermine automatiquement quelle version de la méthode utiliser en fonction du nombre de paramètres fournis lors de l'appel.</a:t>
            </a:r>
            <a:endParaRPr lang="fr-FR" dirty="0"/>
          </a:p>
        </p:txBody>
      </p:sp>
    </p:spTree>
    <p:extLst>
      <p:ext uri="{BB962C8B-B14F-4D97-AF65-F5344CB8AC3E}">
        <p14:creationId xmlns:p14="http://schemas.microsoft.com/office/powerpoint/2010/main" val="42058571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6BFCAC-0429-15D8-7DFB-0B872CBE9A20}"/>
              </a:ext>
            </a:extLst>
          </p:cNvPr>
          <p:cNvSpPr>
            <a:spLocks noGrp="1"/>
          </p:cNvSpPr>
          <p:nvPr>
            <p:ph type="title"/>
          </p:nvPr>
        </p:nvSpPr>
        <p:spPr/>
        <p:txBody>
          <a:bodyPr/>
          <a:lstStyle/>
          <a:p>
            <a:r>
              <a:rPr lang="fr-FR" dirty="0"/>
              <a:t>Surcharge de méthodes</a:t>
            </a:r>
          </a:p>
        </p:txBody>
      </p:sp>
      <p:sp>
        <p:nvSpPr>
          <p:cNvPr id="3" name="Espace réservé du contenu 2">
            <a:extLst>
              <a:ext uri="{FF2B5EF4-FFF2-40B4-BE49-F238E27FC236}">
                <a16:creationId xmlns:a16="http://schemas.microsoft.com/office/drawing/2014/main" id="{744B1F77-4863-335E-704A-2F53547A26D0}"/>
              </a:ext>
            </a:extLst>
          </p:cNvPr>
          <p:cNvSpPr>
            <a:spLocks noGrp="1"/>
          </p:cNvSpPr>
          <p:nvPr>
            <p:ph idx="1"/>
          </p:nvPr>
        </p:nvSpPr>
        <p:spPr/>
        <p:txBody>
          <a:bodyPr/>
          <a:lstStyle/>
          <a:p>
            <a:pPr marL="0" indent="0">
              <a:buNone/>
            </a:pPr>
            <a:r>
              <a:rPr lang="fr-FR" b="1" i="0" dirty="0">
                <a:effectLst/>
                <a:latin typeface="Söhne"/>
              </a:rPr>
              <a:t>Utilisation de la Surcharge de Méthodes :</a:t>
            </a:r>
          </a:p>
          <a:p>
            <a:pPr marL="0" indent="0">
              <a:buNone/>
            </a:pPr>
            <a:endParaRPr lang="fr-FR" dirty="0"/>
          </a:p>
        </p:txBody>
      </p:sp>
      <p:pic>
        <p:nvPicPr>
          <p:cNvPr id="5" name="Image 4">
            <a:extLst>
              <a:ext uri="{FF2B5EF4-FFF2-40B4-BE49-F238E27FC236}">
                <a16:creationId xmlns:a16="http://schemas.microsoft.com/office/drawing/2014/main" id="{6B91640E-4038-0F53-5B58-6E9B84931A52}"/>
              </a:ext>
            </a:extLst>
          </p:cNvPr>
          <p:cNvPicPr>
            <a:picLocks noChangeAspect="1"/>
          </p:cNvPicPr>
          <p:nvPr/>
        </p:nvPicPr>
        <p:blipFill>
          <a:blip r:embed="rId2"/>
          <a:stretch>
            <a:fillRect/>
          </a:stretch>
        </p:blipFill>
        <p:spPr>
          <a:xfrm>
            <a:off x="387399" y="4070959"/>
            <a:ext cx="11417201" cy="2081139"/>
          </a:xfrm>
          <a:prstGeom prst="rect">
            <a:avLst/>
          </a:prstGeom>
        </p:spPr>
      </p:pic>
    </p:spTree>
    <p:extLst>
      <p:ext uri="{BB962C8B-B14F-4D97-AF65-F5344CB8AC3E}">
        <p14:creationId xmlns:p14="http://schemas.microsoft.com/office/powerpoint/2010/main" val="22550760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2014A4-0F71-3D9E-DF97-727E92537506}"/>
              </a:ext>
            </a:extLst>
          </p:cNvPr>
          <p:cNvSpPr>
            <a:spLocks noGrp="1"/>
          </p:cNvSpPr>
          <p:nvPr>
            <p:ph type="title"/>
          </p:nvPr>
        </p:nvSpPr>
        <p:spPr/>
        <p:txBody>
          <a:bodyPr/>
          <a:lstStyle/>
          <a:p>
            <a:r>
              <a:rPr lang="fr-FR" dirty="0"/>
              <a:t>Surcharge de méthodes</a:t>
            </a:r>
          </a:p>
        </p:txBody>
      </p:sp>
      <p:sp>
        <p:nvSpPr>
          <p:cNvPr id="3" name="Espace réservé du contenu 2">
            <a:extLst>
              <a:ext uri="{FF2B5EF4-FFF2-40B4-BE49-F238E27FC236}">
                <a16:creationId xmlns:a16="http://schemas.microsoft.com/office/drawing/2014/main" id="{D5EB6109-9E36-775C-B48C-BB3A360F270A}"/>
              </a:ext>
            </a:extLst>
          </p:cNvPr>
          <p:cNvSpPr>
            <a:spLocks noGrp="1"/>
          </p:cNvSpPr>
          <p:nvPr>
            <p:ph idx="1"/>
          </p:nvPr>
        </p:nvSpPr>
        <p:spPr/>
        <p:txBody>
          <a:bodyPr/>
          <a:lstStyle/>
          <a:p>
            <a:pPr marL="0" indent="0">
              <a:buNone/>
            </a:pPr>
            <a:r>
              <a:rPr lang="fr-FR" b="0" i="0" dirty="0">
                <a:effectLst/>
                <a:latin typeface="Söhne"/>
              </a:rPr>
              <a:t>Lors de l'appel de la méthode </a:t>
            </a:r>
            <a:r>
              <a:rPr lang="fr-FR" dirty="0" err="1"/>
              <a:t>methode</a:t>
            </a:r>
            <a:r>
              <a:rPr lang="fr-FR" b="0" i="0" dirty="0">
                <a:effectLst/>
                <a:latin typeface="Söhne"/>
              </a:rPr>
              <a:t>, PHP choisit automatiquement la version de la méthode en fonction du nombre de paramètres fournis. Dans le premier appel, il utilise la méthode avec un seul paramètre, et dans le deuxième appel, il utilise la méthode avec deux paramètres.</a:t>
            </a:r>
            <a:endParaRPr lang="fr-FR" dirty="0"/>
          </a:p>
        </p:txBody>
      </p:sp>
    </p:spTree>
    <p:extLst>
      <p:ext uri="{BB962C8B-B14F-4D97-AF65-F5344CB8AC3E}">
        <p14:creationId xmlns:p14="http://schemas.microsoft.com/office/powerpoint/2010/main" val="22636169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8AC1D5-22D8-0ACD-A0EC-C63DB97F96A5}"/>
              </a:ext>
            </a:extLst>
          </p:cNvPr>
          <p:cNvSpPr>
            <a:spLocks noGrp="1"/>
          </p:cNvSpPr>
          <p:nvPr>
            <p:ph type="title"/>
          </p:nvPr>
        </p:nvSpPr>
        <p:spPr/>
        <p:txBody>
          <a:bodyPr/>
          <a:lstStyle/>
          <a:p>
            <a:r>
              <a:rPr lang="fr-FR" dirty="0"/>
              <a:t>Surcharge de méthodes</a:t>
            </a:r>
          </a:p>
        </p:txBody>
      </p:sp>
      <p:sp>
        <p:nvSpPr>
          <p:cNvPr id="3" name="Espace réservé du contenu 2">
            <a:extLst>
              <a:ext uri="{FF2B5EF4-FFF2-40B4-BE49-F238E27FC236}">
                <a16:creationId xmlns:a16="http://schemas.microsoft.com/office/drawing/2014/main" id="{56D67908-D3EB-5561-F737-CB32184FE440}"/>
              </a:ext>
            </a:extLst>
          </p:cNvPr>
          <p:cNvSpPr>
            <a:spLocks noGrp="1"/>
          </p:cNvSpPr>
          <p:nvPr>
            <p:ph idx="1"/>
          </p:nvPr>
        </p:nvSpPr>
        <p:spPr>
          <a:xfrm>
            <a:off x="685801" y="2142067"/>
            <a:ext cx="11264029" cy="4106333"/>
          </a:xfrm>
        </p:spPr>
        <p:txBody>
          <a:bodyPr/>
          <a:lstStyle/>
          <a:p>
            <a:pPr marL="0" indent="0" algn="l">
              <a:buNone/>
            </a:pPr>
            <a:r>
              <a:rPr lang="fr-FR" b="1" i="0" dirty="0">
                <a:effectLst/>
                <a:latin typeface="Söhne"/>
              </a:rPr>
              <a:t>Considérations et Bonnes Pratiques :</a:t>
            </a:r>
          </a:p>
          <a:p>
            <a:pPr algn="l">
              <a:buFont typeface="+mj-lt"/>
              <a:buAutoNum type="arabicPeriod"/>
            </a:pPr>
            <a:r>
              <a:rPr lang="fr-FR" b="1" i="0" dirty="0">
                <a:effectLst/>
                <a:latin typeface="Söhne"/>
              </a:rPr>
              <a:t>Nombre et Types de Paramètres :</a:t>
            </a:r>
            <a:r>
              <a:rPr lang="fr-FR" b="0" i="0" dirty="0">
                <a:effectLst/>
                <a:latin typeface="Söhne"/>
              </a:rPr>
              <a:t> La surcharge de méthodes repose sur le nombre et les types de paramètres. Si deux méthodes ont le même nombre de paramètres mais des types différents, cela ne fonctionnera pas comme attendu.</a:t>
            </a:r>
          </a:p>
          <a:p>
            <a:pPr algn="l">
              <a:buFont typeface="+mj-lt"/>
              <a:buAutoNum type="arabicPeriod"/>
            </a:pPr>
            <a:r>
              <a:rPr lang="fr-FR" b="1" i="0" dirty="0">
                <a:effectLst/>
                <a:latin typeface="Söhne"/>
              </a:rPr>
              <a:t>L'ordre des Déclarations :</a:t>
            </a:r>
            <a:r>
              <a:rPr lang="fr-FR" b="0" i="0" dirty="0">
                <a:effectLst/>
                <a:latin typeface="Söhne"/>
              </a:rPr>
              <a:t> L'ordre dans lequel les méthodes sont déclarées dans la classe est important. PHP utilise la première méthode qui correspond à la signature fournie lors de l'appel.</a:t>
            </a:r>
          </a:p>
          <a:p>
            <a:pPr algn="l">
              <a:buFont typeface="+mj-lt"/>
              <a:buAutoNum type="arabicPeriod"/>
            </a:pPr>
            <a:r>
              <a:rPr lang="fr-FR" b="1" i="0" dirty="0">
                <a:effectLst/>
                <a:latin typeface="Söhne"/>
              </a:rPr>
              <a:t>Éviter la Surcharge Excessive :</a:t>
            </a:r>
            <a:r>
              <a:rPr lang="fr-FR" b="0" i="0" dirty="0">
                <a:effectLst/>
                <a:latin typeface="Söhne"/>
              </a:rPr>
              <a:t> Bien que la surcharge puisse être utile dans certaines situations, il est généralement recommandé d'éviter une surcharge excessive qui pourrait rendre le code difficile à comprendre. Des noms de méthodes distincts ou une meilleure conception peuvent souvent être préférables.</a:t>
            </a:r>
          </a:p>
          <a:p>
            <a:pPr marL="0" indent="0">
              <a:buNone/>
            </a:pPr>
            <a:endParaRPr lang="fr-FR" dirty="0"/>
          </a:p>
        </p:txBody>
      </p:sp>
    </p:spTree>
    <p:extLst>
      <p:ext uri="{BB962C8B-B14F-4D97-AF65-F5344CB8AC3E}">
        <p14:creationId xmlns:p14="http://schemas.microsoft.com/office/powerpoint/2010/main" val="6773688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A8EEE0-CB4B-54A7-F3DF-AF74C3E31E73}"/>
              </a:ext>
            </a:extLst>
          </p:cNvPr>
          <p:cNvSpPr>
            <a:spLocks noGrp="1"/>
          </p:cNvSpPr>
          <p:nvPr>
            <p:ph type="title"/>
          </p:nvPr>
        </p:nvSpPr>
        <p:spPr/>
        <p:txBody>
          <a:bodyPr/>
          <a:lstStyle/>
          <a:p>
            <a:r>
              <a:rPr lang="fr-FR" dirty="0"/>
              <a:t>Surcharge de méthodes</a:t>
            </a:r>
          </a:p>
        </p:txBody>
      </p:sp>
      <p:sp>
        <p:nvSpPr>
          <p:cNvPr id="3" name="Espace réservé du contenu 2">
            <a:extLst>
              <a:ext uri="{FF2B5EF4-FFF2-40B4-BE49-F238E27FC236}">
                <a16:creationId xmlns:a16="http://schemas.microsoft.com/office/drawing/2014/main" id="{A595830C-1F09-2574-AD5A-B5D8B1FEAEE9}"/>
              </a:ext>
            </a:extLst>
          </p:cNvPr>
          <p:cNvSpPr>
            <a:spLocks noGrp="1"/>
          </p:cNvSpPr>
          <p:nvPr>
            <p:ph idx="1"/>
          </p:nvPr>
        </p:nvSpPr>
        <p:spPr/>
        <p:txBody>
          <a:bodyPr/>
          <a:lstStyle/>
          <a:p>
            <a:pPr marL="0" indent="0">
              <a:buNone/>
            </a:pPr>
            <a:r>
              <a:rPr lang="fr-FR" b="1" i="0" dirty="0">
                <a:effectLst/>
                <a:latin typeface="Söhne"/>
              </a:rPr>
              <a:t>Exemple Complet en PHP :</a:t>
            </a:r>
          </a:p>
          <a:p>
            <a:pPr marL="0" indent="0">
              <a:buNone/>
            </a:pPr>
            <a:endParaRPr lang="fr-FR" dirty="0"/>
          </a:p>
        </p:txBody>
      </p:sp>
      <p:pic>
        <p:nvPicPr>
          <p:cNvPr id="5" name="Image 4">
            <a:extLst>
              <a:ext uri="{FF2B5EF4-FFF2-40B4-BE49-F238E27FC236}">
                <a16:creationId xmlns:a16="http://schemas.microsoft.com/office/drawing/2014/main" id="{2C87B1EB-A86D-655C-D516-C8EDA2339D61}"/>
              </a:ext>
            </a:extLst>
          </p:cNvPr>
          <p:cNvPicPr>
            <a:picLocks noChangeAspect="1"/>
          </p:cNvPicPr>
          <p:nvPr/>
        </p:nvPicPr>
        <p:blipFill>
          <a:blip r:embed="rId2"/>
          <a:stretch>
            <a:fillRect/>
          </a:stretch>
        </p:blipFill>
        <p:spPr>
          <a:xfrm>
            <a:off x="3759376" y="1817327"/>
            <a:ext cx="7905092" cy="4695914"/>
          </a:xfrm>
          <a:prstGeom prst="rect">
            <a:avLst/>
          </a:prstGeom>
        </p:spPr>
      </p:pic>
    </p:spTree>
    <p:extLst>
      <p:ext uri="{BB962C8B-B14F-4D97-AF65-F5344CB8AC3E}">
        <p14:creationId xmlns:p14="http://schemas.microsoft.com/office/powerpoint/2010/main" val="255710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72E687-BA28-36D1-E24D-CD5EBF0353A8}"/>
              </a:ext>
            </a:extLst>
          </p:cNvPr>
          <p:cNvSpPr>
            <a:spLocks noGrp="1"/>
          </p:cNvSpPr>
          <p:nvPr>
            <p:ph type="title"/>
          </p:nvPr>
        </p:nvSpPr>
        <p:spPr/>
        <p:txBody>
          <a:bodyPr/>
          <a:lstStyle/>
          <a:p>
            <a:r>
              <a:rPr lang="fr-FR" dirty="0"/>
              <a:t>Surcharge de méthodes</a:t>
            </a:r>
          </a:p>
        </p:txBody>
      </p:sp>
      <p:sp>
        <p:nvSpPr>
          <p:cNvPr id="3" name="Espace réservé du contenu 2">
            <a:extLst>
              <a:ext uri="{FF2B5EF4-FFF2-40B4-BE49-F238E27FC236}">
                <a16:creationId xmlns:a16="http://schemas.microsoft.com/office/drawing/2014/main" id="{25EB452B-4656-6561-0DC1-99BEE61B741B}"/>
              </a:ext>
            </a:extLst>
          </p:cNvPr>
          <p:cNvSpPr>
            <a:spLocks noGrp="1"/>
          </p:cNvSpPr>
          <p:nvPr>
            <p:ph idx="1"/>
          </p:nvPr>
        </p:nvSpPr>
        <p:spPr>
          <a:xfrm>
            <a:off x="685801" y="2478280"/>
            <a:ext cx="10131425" cy="3312920"/>
          </a:xfrm>
        </p:spPr>
        <p:txBody>
          <a:bodyPr/>
          <a:lstStyle/>
          <a:p>
            <a:pPr marL="0" indent="0">
              <a:buNone/>
            </a:pPr>
            <a:r>
              <a:rPr lang="fr-FR" b="0" i="0" dirty="0">
                <a:effectLst/>
                <a:latin typeface="Söhne"/>
              </a:rPr>
              <a:t>Dans cet exemple, la classe </a:t>
            </a:r>
            <a:r>
              <a:rPr lang="fr-FR" dirty="0"/>
              <a:t>Calculatrice</a:t>
            </a:r>
            <a:r>
              <a:rPr lang="fr-FR" b="0" i="0" dirty="0">
                <a:effectLst/>
                <a:latin typeface="Söhne"/>
              </a:rPr>
              <a:t> a deux méthodes appelées </a:t>
            </a:r>
            <a:r>
              <a:rPr lang="fr-FR" dirty="0"/>
              <a:t>addition</a:t>
            </a:r>
            <a:r>
              <a:rPr lang="fr-FR" b="0" i="0" dirty="0">
                <a:effectLst/>
                <a:latin typeface="Söhne"/>
              </a:rPr>
              <a:t>, l'une prenant deux paramètres et l'autre prenant trois paramètres. En fonction du nombre de paramètres fournis lors de l'appel, PHP utilise automatiquement la version appropriée de la méthode.</a:t>
            </a:r>
            <a:endParaRPr lang="fr-FR" dirty="0"/>
          </a:p>
        </p:txBody>
      </p:sp>
    </p:spTree>
    <p:extLst>
      <p:ext uri="{BB962C8B-B14F-4D97-AF65-F5344CB8AC3E}">
        <p14:creationId xmlns:p14="http://schemas.microsoft.com/office/powerpoint/2010/main" val="3114026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9015D6-2692-C9C8-814C-37E405284B47}"/>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134D884D-1DF6-6451-3A00-FAC661CBFF73}"/>
              </a:ext>
            </a:extLst>
          </p:cNvPr>
          <p:cNvSpPr>
            <a:spLocks noGrp="1"/>
          </p:cNvSpPr>
          <p:nvPr>
            <p:ph idx="1"/>
          </p:nvPr>
        </p:nvSpPr>
        <p:spPr/>
        <p:txBody>
          <a:bodyPr/>
          <a:lstStyle/>
          <a:p>
            <a:pPr marL="342900" indent="-342900" algn="l">
              <a:buFont typeface="+mj-lt"/>
              <a:buAutoNum type="arabicPeriod" startAt="4"/>
            </a:pPr>
            <a:r>
              <a:rPr lang="fr-FR" b="1" i="0" dirty="0">
                <a:effectLst/>
                <a:latin typeface="Söhne"/>
              </a:rPr>
              <a:t>Création d'une Instance (Objet) :</a:t>
            </a:r>
          </a:p>
          <a:p>
            <a:pPr algn="l">
              <a:buFont typeface="Arial" panose="020B0604020202020204" pitchFamily="34" charset="0"/>
              <a:buChar char="•"/>
            </a:pPr>
            <a:r>
              <a:rPr lang="fr-FR" b="0" i="0" dirty="0">
                <a:effectLst/>
                <a:latin typeface="Söhne"/>
              </a:rPr>
              <a:t>Une fois qu'une classe est définie, on peut créer des instances spécifiques de cette classe. Ces instances sont des objets concrets qui possèdent les attributs et les méthodes définis par la classe.</a:t>
            </a:r>
          </a:p>
          <a:p>
            <a:pPr algn="l">
              <a:buFont typeface="Arial" panose="020B0604020202020204" pitchFamily="34" charset="0"/>
              <a:buChar char="•"/>
            </a:pPr>
            <a:r>
              <a:rPr lang="fr-FR" b="1" i="0" dirty="0">
                <a:effectLst/>
                <a:latin typeface="Söhne"/>
              </a:rPr>
              <a:t>Syntaxe en PHP :</a:t>
            </a:r>
            <a:endParaRPr lang="fr-FR" b="0" i="0" dirty="0">
              <a:effectLst/>
              <a:latin typeface="Söhne"/>
            </a:endParaRPr>
          </a:p>
          <a:p>
            <a:pPr marL="0" indent="0">
              <a:buNone/>
            </a:pPr>
            <a:endParaRPr lang="fr-FR" dirty="0"/>
          </a:p>
        </p:txBody>
      </p:sp>
      <p:pic>
        <p:nvPicPr>
          <p:cNvPr id="5" name="Image 4">
            <a:extLst>
              <a:ext uri="{FF2B5EF4-FFF2-40B4-BE49-F238E27FC236}">
                <a16:creationId xmlns:a16="http://schemas.microsoft.com/office/drawing/2014/main" id="{B0C10FB2-46D8-EE87-B601-6A0F86536CDD}"/>
              </a:ext>
            </a:extLst>
          </p:cNvPr>
          <p:cNvPicPr>
            <a:picLocks noChangeAspect="1"/>
          </p:cNvPicPr>
          <p:nvPr/>
        </p:nvPicPr>
        <p:blipFill>
          <a:blip r:embed="rId2"/>
          <a:stretch>
            <a:fillRect/>
          </a:stretch>
        </p:blipFill>
        <p:spPr>
          <a:xfrm>
            <a:off x="2689189" y="4186502"/>
            <a:ext cx="6124648" cy="1035399"/>
          </a:xfrm>
          <a:prstGeom prst="rect">
            <a:avLst/>
          </a:prstGeom>
        </p:spPr>
      </p:pic>
    </p:spTree>
    <p:extLst>
      <p:ext uri="{BB962C8B-B14F-4D97-AF65-F5344CB8AC3E}">
        <p14:creationId xmlns:p14="http://schemas.microsoft.com/office/powerpoint/2010/main" val="22853220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715FDF-4C5E-45FB-3048-B632432C2D29}"/>
              </a:ext>
            </a:extLst>
          </p:cNvPr>
          <p:cNvSpPr>
            <a:spLocks noGrp="1"/>
          </p:cNvSpPr>
          <p:nvPr>
            <p:ph type="title"/>
          </p:nvPr>
        </p:nvSpPr>
        <p:spPr/>
        <p:txBody>
          <a:bodyPr/>
          <a:lstStyle/>
          <a:p>
            <a:r>
              <a:rPr lang="fr-FR" dirty="0"/>
              <a:t>Héritages</a:t>
            </a:r>
          </a:p>
        </p:txBody>
      </p:sp>
      <p:sp>
        <p:nvSpPr>
          <p:cNvPr id="3" name="Espace réservé du texte 2">
            <a:extLst>
              <a:ext uri="{FF2B5EF4-FFF2-40B4-BE49-F238E27FC236}">
                <a16:creationId xmlns:a16="http://schemas.microsoft.com/office/drawing/2014/main" id="{CE68BEFA-10B7-83CC-1B8B-F8A97491DD88}"/>
              </a:ext>
            </a:extLst>
          </p:cNvPr>
          <p:cNvSpPr>
            <a:spLocks noGrp="1"/>
          </p:cNvSpPr>
          <p:nvPr>
            <p:ph type="body" idx="1"/>
          </p:nvPr>
        </p:nvSpPr>
        <p:spPr/>
        <p:txBody>
          <a:bodyPr/>
          <a:lstStyle/>
          <a:p>
            <a:r>
              <a:rPr lang="fr-FR" dirty="0"/>
              <a:t>Utilisation de super()</a:t>
            </a:r>
          </a:p>
        </p:txBody>
      </p:sp>
    </p:spTree>
    <p:extLst>
      <p:ext uri="{BB962C8B-B14F-4D97-AF65-F5344CB8AC3E}">
        <p14:creationId xmlns:p14="http://schemas.microsoft.com/office/powerpoint/2010/main" val="38219671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EF8FF7-955C-CC56-276C-3A9CF4146FBD}"/>
              </a:ext>
            </a:extLst>
          </p:cNvPr>
          <p:cNvSpPr>
            <a:spLocks noGrp="1"/>
          </p:cNvSpPr>
          <p:nvPr>
            <p:ph type="title"/>
          </p:nvPr>
        </p:nvSpPr>
        <p:spPr/>
        <p:txBody>
          <a:bodyPr/>
          <a:lstStyle/>
          <a:p>
            <a:r>
              <a:rPr lang="fr-FR" dirty="0"/>
              <a:t>Utilisation de super()</a:t>
            </a:r>
            <a:br>
              <a:rPr lang="fr-FR" dirty="0"/>
            </a:br>
            <a:endParaRPr lang="fr-FR" dirty="0"/>
          </a:p>
        </p:txBody>
      </p:sp>
      <p:sp>
        <p:nvSpPr>
          <p:cNvPr id="3" name="Espace réservé du contenu 2">
            <a:extLst>
              <a:ext uri="{FF2B5EF4-FFF2-40B4-BE49-F238E27FC236}">
                <a16:creationId xmlns:a16="http://schemas.microsoft.com/office/drawing/2014/main" id="{4BF70174-76DB-4649-8ABF-A9F5106DAE99}"/>
              </a:ext>
            </a:extLst>
          </p:cNvPr>
          <p:cNvSpPr>
            <a:spLocks noGrp="1"/>
          </p:cNvSpPr>
          <p:nvPr>
            <p:ph idx="1"/>
          </p:nvPr>
        </p:nvSpPr>
        <p:spPr/>
        <p:txBody>
          <a:bodyPr/>
          <a:lstStyle/>
          <a:p>
            <a:pPr marL="0" indent="0">
              <a:buNone/>
            </a:pPr>
            <a:r>
              <a:rPr lang="fr-FR" b="0" i="0" dirty="0">
                <a:effectLst/>
                <a:latin typeface="Söhne"/>
              </a:rPr>
              <a:t>En programmation orientée objet, </a:t>
            </a:r>
            <a:r>
              <a:rPr lang="fr-FR" dirty="0"/>
              <a:t>super()</a:t>
            </a:r>
            <a:r>
              <a:rPr lang="fr-FR" b="0" i="0" dirty="0">
                <a:effectLst/>
                <a:latin typeface="Söhne"/>
              </a:rPr>
              <a:t> est un mot-clé utilisé dans certains langages, dont Python, pour appeler une méthode de la classe parente (superclasse) à partir d'une classe dérivée (sous-classe). Cela permet d'accéder aux méthodes et aux propriétés de la classe parente tout en étendant ou en surchargeant ces méthodes dans la classe dérivée.</a:t>
            </a:r>
            <a:endParaRPr lang="fr-FR" dirty="0"/>
          </a:p>
        </p:txBody>
      </p:sp>
    </p:spTree>
    <p:extLst>
      <p:ext uri="{BB962C8B-B14F-4D97-AF65-F5344CB8AC3E}">
        <p14:creationId xmlns:p14="http://schemas.microsoft.com/office/powerpoint/2010/main" val="18879979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17F3C2-6EC5-408E-F38A-ED43E577394E}"/>
              </a:ext>
            </a:extLst>
          </p:cNvPr>
          <p:cNvSpPr>
            <a:spLocks noGrp="1"/>
          </p:cNvSpPr>
          <p:nvPr>
            <p:ph type="title"/>
          </p:nvPr>
        </p:nvSpPr>
        <p:spPr>
          <a:xfrm>
            <a:off x="685801" y="609600"/>
            <a:ext cx="10131425" cy="1441391"/>
          </a:xfrm>
        </p:spPr>
        <p:txBody>
          <a:bodyPr/>
          <a:lstStyle/>
          <a:p>
            <a:r>
              <a:rPr lang="fr-FR" dirty="0"/>
              <a:t>Utilisation de super()</a:t>
            </a:r>
          </a:p>
        </p:txBody>
      </p:sp>
      <p:sp>
        <p:nvSpPr>
          <p:cNvPr id="3" name="Espace réservé du contenu 2">
            <a:extLst>
              <a:ext uri="{FF2B5EF4-FFF2-40B4-BE49-F238E27FC236}">
                <a16:creationId xmlns:a16="http://schemas.microsoft.com/office/drawing/2014/main" id="{C2EEA527-D733-AF63-3FA2-27BCFC9EEFA7}"/>
              </a:ext>
            </a:extLst>
          </p:cNvPr>
          <p:cNvSpPr>
            <a:spLocks noGrp="1"/>
          </p:cNvSpPr>
          <p:nvPr>
            <p:ph idx="1"/>
          </p:nvPr>
        </p:nvSpPr>
        <p:spPr>
          <a:xfrm>
            <a:off x="139286" y="2521009"/>
            <a:ext cx="5250677" cy="3133458"/>
          </a:xfrm>
        </p:spPr>
        <p:txBody>
          <a:bodyPr/>
          <a:lstStyle/>
          <a:p>
            <a:pPr marL="0" indent="0" algn="l">
              <a:buNone/>
            </a:pPr>
            <a:r>
              <a:rPr lang="fr-FR" b="0" i="0" dirty="0">
                <a:effectLst/>
                <a:latin typeface="Söhne"/>
              </a:rPr>
              <a:t>En PHP, le mot-clé parent:: est utilisé pour atteindre des méthodes ou des propriétés de la classe parente. Voici comment il peut être utilisé dans une classe dérivée :</a:t>
            </a:r>
          </a:p>
          <a:p>
            <a:pPr algn="l"/>
            <a:r>
              <a:rPr lang="fr-FR" b="1" i="0" dirty="0">
                <a:effectLst/>
                <a:latin typeface="Söhne"/>
              </a:rPr>
              <a:t>Utilisation de parent:: en PHP :</a:t>
            </a:r>
          </a:p>
          <a:p>
            <a:pPr marL="0" indent="0">
              <a:buNone/>
            </a:pPr>
            <a:endParaRPr lang="fr-FR" dirty="0"/>
          </a:p>
        </p:txBody>
      </p:sp>
      <p:pic>
        <p:nvPicPr>
          <p:cNvPr id="5" name="Image 4">
            <a:extLst>
              <a:ext uri="{FF2B5EF4-FFF2-40B4-BE49-F238E27FC236}">
                <a16:creationId xmlns:a16="http://schemas.microsoft.com/office/drawing/2014/main" id="{BEBAFE57-0C31-9F28-9487-F25F0CEB083C}"/>
              </a:ext>
            </a:extLst>
          </p:cNvPr>
          <p:cNvPicPr>
            <a:picLocks noChangeAspect="1"/>
          </p:cNvPicPr>
          <p:nvPr/>
        </p:nvPicPr>
        <p:blipFill>
          <a:blip r:embed="rId2"/>
          <a:stretch>
            <a:fillRect/>
          </a:stretch>
        </p:blipFill>
        <p:spPr>
          <a:xfrm>
            <a:off x="5939326" y="1717705"/>
            <a:ext cx="6113388" cy="4847617"/>
          </a:xfrm>
          <a:prstGeom prst="rect">
            <a:avLst/>
          </a:prstGeom>
        </p:spPr>
      </p:pic>
    </p:spTree>
    <p:extLst>
      <p:ext uri="{BB962C8B-B14F-4D97-AF65-F5344CB8AC3E}">
        <p14:creationId xmlns:p14="http://schemas.microsoft.com/office/powerpoint/2010/main" val="339239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BB5B48-CB7D-9B05-5621-F7CF6DA283CF}"/>
              </a:ext>
            </a:extLst>
          </p:cNvPr>
          <p:cNvSpPr>
            <a:spLocks noGrp="1"/>
          </p:cNvSpPr>
          <p:nvPr>
            <p:ph type="title"/>
          </p:nvPr>
        </p:nvSpPr>
        <p:spPr/>
        <p:txBody>
          <a:bodyPr/>
          <a:lstStyle/>
          <a:p>
            <a:r>
              <a:rPr lang="fr-FR" dirty="0"/>
              <a:t>Utilisation de super()</a:t>
            </a:r>
          </a:p>
        </p:txBody>
      </p:sp>
      <p:sp>
        <p:nvSpPr>
          <p:cNvPr id="3" name="Espace réservé du contenu 2">
            <a:extLst>
              <a:ext uri="{FF2B5EF4-FFF2-40B4-BE49-F238E27FC236}">
                <a16:creationId xmlns:a16="http://schemas.microsoft.com/office/drawing/2014/main" id="{0FC29159-D9E9-E88C-087C-F14905B58B2F}"/>
              </a:ext>
            </a:extLst>
          </p:cNvPr>
          <p:cNvSpPr>
            <a:spLocks noGrp="1"/>
          </p:cNvSpPr>
          <p:nvPr>
            <p:ph idx="1"/>
          </p:nvPr>
        </p:nvSpPr>
        <p:spPr/>
        <p:txBody>
          <a:bodyPr/>
          <a:lstStyle/>
          <a:p>
            <a:pPr marL="0" indent="0">
              <a:buNone/>
            </a:pPr>
            <a:r>
              <a:rPr lang="fr-FR" b="0" i="0" dirty="0">
                <a:effectLst/>
                <a:latin typeface="Söhne"/>
              </a:rPr>
              <a:t>Dans cet exemple, la classe </a:t>
            </a:r>
            <a:r>
              <a:rPr lang="fr-FR" dirty="0"/>
              <a:t>Chien</a:t>
            </a:r>
            <a:r>
              <a:rPr lang="fr-FR" b="0" i="0" dirty="0">
                <a:effectLst/>
                <a:latin typeface="Söhne"/>
              </a:rPr>
              <a:t> hérite de la classe </a:t>
            </a:r>
            <a:r>
              <a:rPr lang="fr-FR" dirty="0"/>
              <a:t>Animal</a:t>
            </a:r>
            <a:r>
              <a:rPr lang="fr-FR" b="0" i="0" dirty="0">
                <a:effectLst/>
                <a:latin typeface="Söhne"/>
              </a:rPr>
              <a:t>, et la méthode </a:t>
            </a:r>
            <a:r>
              <a:rPr lang="fr-FR" dirty="0"/>
              <a:t>manger</a:t>
            </a:r>
            <a:r>
              <a:rPr lang="fr-FR" b="0" i="0" dirty="0">
                <a:effectLst/>
                <a:latin typeface="Söhne"/>
              </a:rPr>
              <a:t> est surchargée dans la classe </a:t>
            </a:r>
            <a:r>
              <a:rPr lang="fr-FR" dirty="0"/>
              <a:t>Chien</a:t>
            </a:r>
            <a:r>
              <a:rPr lang="fr-FR" b="0" i="0" dirty="0">
                <a:effectLst/>
                <a:latin typeface="Söhne"/>
              </a:rPr>
              <a:t>. À l'intérieur de la méthode surchargée de la classe </a:t>
            </a:r>
            <a:r>
              <a:rPr lang="fr-FR" dirty="0"/>
              <a:t>Chien</a:t>
            </a:r>
            <a:r>
              <a:rPr lang="fr-FR" b="0" i="0" dirty="0">
                <a:effectLst/>
                <a:latin typeface="Söhne"/>
              </a:rPr>
              <a:t>, </a:t>
            </a:r>
            <a:r>
              <a:rPr lang="fr-FR" dirty="0"/>
              <a:t>parent::manger()</a:t>
            </a:r>
            <a:r>
              <a:rPr lang="fr-FR" b="0" i="0" dirty="0">
                <a:effectLst/>
                <a:latin typeface="Söhne"/>
              </a:rPr>
              <a:t> est utilisé pour appeler la méthode </a:t>
            </a:r>
            <a:r>
              <a:rPr lang="fr-FR" dirty="0"/>
              <a:t>manger</a:t>
            </a:r>
            <a:r>
              <a:rPr lang="fr-FR" b="0" i="0" dirty="0">
                <a:effectLst/>
                <a:latin typeface="Söhne"/>
              </a:rPr>
              <a:t> de la classe parente (</a:t>
            </a:r>
            <a:r>
              <a:rPr lang="fr-FR" dirty="0"/>
              <a:t>Animal</a:t>
            </a:r>
            <a:r>
              <a:rPr lang="fr-FR" b="0" i="0" dirty="0">
                <a:effectLst/>
                <a:latin typeface="Söhne"/>
              </a:rPr>
              <a:t>). Cela permet d'étendre le comportement de la méthode tout en réutilisant le code de la classe parente.</a:t>
            </a:r>
            <a:endParaRPr lang="fr-FR" dirty="0"/>
          </a:p>
        </p:txBody>
      </p:sp>
    </p:spTree>
    <p:extLst>
      <p:ext uri="{BB962C8B-B14F-4D97-AF65-F5344CB8AC3E}">
        <p14:creationId xmlns:p14="http://schemas.microsoft.com/office/powerpoint/2010/main" val="38140717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60F566-8E8D-6A63-4973-3BC574F55472}"/>
              </a:ext>
            </a:extLst>
          </p:cNvPr>
          <p:cNvSpPr>
            <a:spLocks noGrp="1"/>
          </p:cNvSpPr>
          <p:nvPr>
            <p:ph type="title"/>
          </p:nvPr>
        </p:nvSpPr>
        <p:spPr/>
        <p:txBody>
          <a:bodyPr/>
          <a:lstStyle/>
          <a:p>
            <a:r>
              <a:rPr lang="fr-FR" dirty="0"/>
              <a:t>Utilisation de super()</a:t>
            </a:r>
          </a:p>
        </p:txBody>
      </p:sp>
      <p:sp>
        <p:nvSpPr>
          <p:cNvPr id="3" name="Espace réservé du contenu 2">
            <a:extLst>
              <a:ext uri="{FF2B5EF4-FFF2-40B4-BE49-F238E27FC236}">
                <a16:creationId xmlns:a16="http://schemas.microsoft.com/office/drawing/2014/main" id="{4C6BE80E-6355-690E-68E4-6107471EB0B7}"/>
              </a:ext>
            </a:extLst>
          </p:cNvPr>
          <p:cNvSpPr>
            <a:spLocks noGrp="1"/>
          </p:cNvSpPr>
          <p:nvPr>
            <p:ph idx="1"/>
          </p:nvPr>
        </p:nvSpPr>
        <p:spPr>
          <a:xfrm>
            <a:off x="531977" y="2142067"/>
            <a:ext cx="4732233" cy="3649133"/>
          </a:xfrm>
        </p:spPr>
        <p:txBody>
          <a:bodyPr/>
          <a:lstStyle/>
          <a:p>
            <a:pPr marL="0" indent="0" algn="l">
              <a:buNone/>
            </a:pPr>
            <a:r>
              <a:rPr lang="fr-FR" b="1" i="0" dirty="0">
                <a:effectLst/>
                <a:latin typeface="Söhne"/>
              </a:rPr>
              <a:t>Utilisation de super() en Python :</a:t>
            </a:r>
          </a:p>
          <a:p>
            <a:pPr algn="l"/>
            <a:r>
              <a:rPr lang="fr-FR" b="0" i="0" dirty="0">
                <a:effectLst/>
                <a:latin typeface="Söhne"/>
              </a:rPr>
              <a:t>En Python, le mot-clé super() est utilisé pour appeler des méthodes de la classe parente. Voici un exemple en Python :</a:t>
            </a:r>
          </a:p>
          <a:p>
            <a:pPr marL="0" indent="0">
              <a:buNone/>
            </a:pPr>
            <a:endParaRPr lang="fr-FR" dirty="0"/>
          </a:p>
        </p:txBody>
      </p:sp>
      <p:pic>
        <p:nvPicPr>
          <p:cNvPr id="5" name="Image 4">
            <a:extLst>
              <a:ext uri="{FF2B5EF4-FFF2-40B4-BE49-F238E27FC236}">
                <a16:creationId xmlns:a16="http://schemas.microsoft.com/office/drawing/2014/main" id="{96997698-0753-4852-E064-6720E0C40C24}"/>
              </a:ext>
            </a:extLst>
          </p:cNvPr>
          <p:cNvPicPr>
            <a:picLocks noChangeAspect="1"/>
          </p:cNvPicPr>
          <p:nvPr/>
        </p:nvPicPr>
        <p:blipFill>
          <a:blip r:embed="rId2"/>
          <a:stretch>
            <a:fillRect/>
          </a:stretch>
        </p:blipFill>
        <p:spPr>
          <a:xfrm>
            <a:off x="5418034" y="2325154"/>
            <a:ext cx="6409049" cy="3923246"/>
          </a:xfrm>
          <a:prstGeom prst="rect">
            <a:avLst/>
          </a:prstGeom>
        </p:spPr>
      </p:pic>
    </p:spTree>
    <p:extLst>
      <p:ext uri="{BB962C8B-B14F-4D97-AF65-F5344CB8AC3E}">
        <p14:creationId xmlns:p14="http://schemas.microsoft.com/office/powerpoint/2010/main" val="339228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2516AA-1C15-B214-7A24-EB44B3E69F1E}"/>
              </a:ext>
            </a:extLst>
          </p:cNvPr>
          <p:cNvSpPr>
            <a:spLocks noGrp="1"/>
          </p:cNvSpPr>
          <p:nvPr>
            <p:ph type="title"/>
          </p:nvPr>
        </p:nvSpPr>
        <p:spPr/>
        <p:txBody>
          <a:bodyPr/>
          <a:lstStyle/>
          <a:p>
            <a:r>
              <a:rPr lang="fr-FR" dirty="0"/>
              <a:t>Utilisation de super()</a:t>
            </a:r>
          </a:p>
        </p:txBody>
      </p:sp>
      <p:sp>
        <p:nvSpPr>
          <p:cNvPr id="3" name="Espace réservé du contenu 2">
            <a:extLst>
              <a:ext uri="{FF2B5EF4-FFF2-40B4-BE49-F238E27FC236}">
                <a16:creationId xmlns:a16="http://schemas.microsoft.com/office/drawing/2014/main" id="{A7DFAC17-85E9-D960-4A0A-85BEF6467D24}"/>
              </a:ext>
            </a:extLst>
          </p:cNvPr>
          <p:cNvSpPr>
            <a:spLocks noGrp="1"/>
          </p:cNvSpPr>
          <p:nvPr>
            <p:ph idx="1"/>
          </p:nvPr>
        </p:nvSpPr>
        <p:spPr/>
        <p:txBody>
          <a:bodyPr/>
          <a:lstStyle/>
          <a:p>
            <a:pPr marL="0" indent="0">
              <a:buNone/>
            </a:pPr>
            <a:r>
              <a:rPr lang="fr-FR" b="0" i="0" dirty="0">
                <a:effectLst/>
                <a:latin typeface="Söhne"/>
              </a:rPr>
              <a:t>Dans cet exemple Python, la classe </a:t>
            </a:r>
            <a:r>
              <a:rPr lang="fr-FR" dirty="0"/>
              <a:t>Chien</a:t>
            </a:r>
            <a:r>
              <a:rPr lang="fr-FR" b="0" i="0" dirty="0">
                <a:effectLst/>
                <a:latin typeface="Söhne"/>
              </a:rPr>
              <a:t> hérite de la classe </a:t>
            </a:r>
            <a:r>
              <a:rPr lang="fr-FR" dirty="0"/>
              <a:t>Animal</a:t>
            </a:r>
            <a:r>
              <a:rPr lang="fr-FR" b="0" i="0" dirty="0">
                <a:effectLst/>
                <a:latin typeface="Söhne"/>
              </a:rPr>
              <a:t>, et la méthode </a:t>
            </a:r>
            <a:r>
              <a:rPr lang="fr-FR" dirty="0"/>
              <a:t>manger</a:t>
            </a:r>
            <a:r>
              <a:rPr lang="fr-FR" b="0" i="0" dirty="0">
                <a:effectLst/>
                <a:latin typeface="Söhne"/>
              </a:rPr>
              <a:t> est surchargée dans la classe </a:t>
            </a:r>
            <a:r>
              <a:rPr lang="fr-FR" dirty="0"/>
              <a:t>Chien</a:t>
            </a:r>
            <a:r>
              <a:rPr lang="fr-FR" b="0" i="0" dirty="0">
                <a:effectLst/>
                <a:latin typeface="Söhne"/>
              </a:rPr>
              <a:t>. </a:t>
            </a:r>
            <a:r>
              <a:rPr lang="fr-FR" dirty="0"/>
              <a:t>super().manger()</a:t>
            </a:r>
            <a:r>
              <a:rPr lang="fr-FR" b="0" i="0" dirty="0">
                <a:effectLst/>
                <a:latin typeface="Söhne"/>
              </a:rPr>
              <a:t> est utilisé pour appeler la méthode </a:t>
            </a:r>
            <a:r>
              <a:rPr lang="fr-FR" dirty="0"/>
              <a:t>manger</a:t>
            </a:r>
            <a:r>
              <a:rPr lang="fr-FR" b="0" i="0" dirty="0">
                <a:effectLst/>
                <a:latin typeface="Söhne"/>
              </a:rPr>
              <a:t> de la classe parente (</a:t>
            </a:r>
            <a:r>
              <a:rPr lang="fr-FR" dirty="0"/>
              <a:t>Animal</a:t>
            </a:r>
            <a:r>
              <a:rPr lang="fr-FR" b="0" i="0" dirty="0">
                <a:effectLst/>
                <a:latin typeface="Söhne"/>
              </a:rPr>
              <a:t>), permettant ainsi d'étendre le comportement.</a:t>
            </a:r>
            <a:endParaRPr lang="fr-FR" dirty="0"/>
          </a:p>
        </p:txBody>
      </p:sp>
    </p:spTree>
    <p:extLst>
      <p:ext uri="{BB962C8B-B14F-4D97-AF65-F5344CB8AC3E}">
        <p14:creationId xmlns:p14="http://schemas.microsoft.com/office/powerpoint/2010/main" val="1135116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5C6F1-EE9A-BE7A-ABD6-FCDDCE6486A1}"/>
              </a:ext>
            </a:extLst>
          </p:cNvPr>
          <p:cNvSpPr>
            <a:spLocks noGrp="1"/>
          </p:cNvSpPr>
          <p:nvPr>
            <p:ph type="title"/>
          </p:nvPr>
        </p:nvSpPr>
        <p:spPr/>
        <p:txBody>
          <a:bodyPr/>
          <a:lstStyle/>
          <a:p>
            <a:r>
              <a:rPr lang="fr-FR" dirty="0"/>
              <a:t>Utilisation de super()</a:t>
            </a:r>
          </a:p>
        </p:txBody>
      </p:sp>
      <p:sp>
        <p:nvSpPr>
          <p:cNvPr id="3" name="Espace réservé du contenu 2">
            <a:extLst>
              <a:ext uri="{FF2B5EF4-FFF2-40B4-BE49-F238E27FC236}">
                <a16:creationId xmlns:a16="http://schemas.microsoft.com/office/drawing/2014/main" id="{DB1F2011-72C3-D702-11BE-7EE20F976BCE}"/>
              </a:ext>
            </a:extLst>
          </p:cNvPr>
          <p:cNvSpPr>
            <a:spLocks noGrp="1"/>
          </p:cNvSpPr>
          <p:nvPr>
            <p:ph idx="1"/>
          </p:nvPr>
        </p:nvSpPr>
        <p:spPr>
          <a:xfrm>
            <a:off x="685801" y="2142067"/>
            <a:ext cx="11376763" cy="4446623"/>
          </a:xfrm>
        </p:spPr>
        <p:txBody>
          <a:bodyPr/>
          <a:lstStyle/>
          <a:p>
            <a:pPr marL="0" indent="0" algn="l">
              <a:buNone/>
            </a:pPr>
            <a:r>
              <a:rPr lang="fr-FR" b="1" i="0" dirty="0">
                <a:effectLst/>
                <a:latin typeface="Söhne"/>
              </a:rPr>
              <a:t>Avantages de l'Utilisation de super() ou parent:: :</a:t>
            </a:r>
          </a:p>
          <a:p>
            <a:pPr algn="l">
              <a:buFont typeface="+mj-lt"/>
              <a:buAutoNum type="arabicPeriod"/>
            </a:pPr>
            <a:r>
              <a:rPr lang="fr-FR" b="1" i="0" dirty="0">
                <a:effectLst/>
                <a:latin typeface="Söhne"/>
              </a:rPr>
              <a:t>Réutilisation du Code :</a:t>
            </a:r>
            <a:r>
              <a:rPr lang="fr-FR" b="0" i="0" dirty="0">
                <a:effectLst/>
                <a:latin typeface="Söhne"/>
              </a:rPr>
              <a:t> Permet d'appeler la méthode de la classe parente, favorisant ainsi la réutilisation du code.</a:t>
            </a:r>
          </a:p>
          <a:p>
            <a:pPr algn="l">
              <a:buFont typeface="+mj-lt"/>
              <a:buAutoNum type="arabicPeriod"/>
            </a:pPr>
            <a:r>
              <a:rPr lang="fr-FR" b="1" i="0" dirty="0">
                <a:effectLst/>
                <a:latin typeface="Söhne"/>
              </a:rPr>
              <a:t>Héritage :</a:t>
            </a:r>
            <a:r>
              <a:rPr lang="fr-FR" b="0" i="0" dirty="0">
                <a:effectLst/>
                <a:latin typeface="Söhne"/>
              </a:rPr>
              <a:t> Facilite l'utilisation de l'héritage et de la spécialisation des méthodes dans les classes dérivées.</a:t>
            </a:r>
          </a:p>
          <a:p>
            <a:pPr algn="l">
              <a:buFont typeface="+mj-lt"/>
              <a:buAutoNum type="arabicPeriod"/>
            </a:pPr>
            <a:r>
              <a:rPr lang="fr-FR" b="1" i="0" dirty="0">
                <a:effectLst/>
                <a:latin typeface="Söhne"/>
              </a:rPr>
              <a:t>Maintenabilité :</a:t>
            </a:r>
            <a:r>
              <a:rPr lang="fr-FR" b="0" i="0" dirty="0">
                <a:effectLst/>
                <a:latin typeface="Söhne"/>
              </a:rPr>
              <a:t> Si la logique dans la classe parente change, il n'est pas nécessaire de mettre à jour toutes les occurrences dans les classes dérivées.</a:t>
            </a:r>
          </a:p>
          <a:p>
            <a:pPr algn="l">
              <a:buFont typeface="+mj-lt"/>
              <a:buAutoNum type="arabicPeriod"/>
            </a:pPr>
            <a:r>
              <a:rPr lang="fr-FR" b="1" i="0" dirty="0">
                <a:effectLst/>
                <a:latin typeface="Söhne"/>
              </a:rPr>
              <a:t>Compréhension du Code :</a:t>
            </a:r>
            <a:r>
              <a:rPr lang="fr-FR" b="0" i="0" dirty="0">
                <a:effectLst/>
                <a:latin typeface="Söhne"/>
              </a:rPr>
              <a:t> Clarifie l'intention du code en montrant explicitement qu'une méthode spécifique de la classe parente est appelée.</a:t>
            </a:r>
          </a:p>
          <a:p>
            <a:pPr marL="0" indent="0">
              <a:buNone/>
            </a:pPr>
            <a:endParaRPr lang="fr-FR" dirty="0"/>
          </a:p>
        </p:txBody>
      </p:sp>
    </p:spTree>
    <p:extLst>
      <p:ext uri="{BB962C8B-B14F-4D97-AF65-F5344CB8AC3E}">
        <p14:creationId xmlns:p14="http://schemas.microsoft.com/office/powerpoint/2010/main" val="3847858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EB749A-71CC-771A-C12E-5DE2B760DF4F}"/>
              </a:ext>
            </a:extLst>
          </p:cNvPr>
          <p:cNvSpPr>
            <a:spLocks noGrp="1"/>
          </p:cNvSpPr>
          <p:nvPr>
            <p:ph type="title"/>
          </p:nvPr>
        </p:nvSpPr>
        <p:spPr/>
        <p:txBody>
          <a:bodyPr/>
          <a:lstStyle/>
          <a:p>
            <a:r>
              <a:rPr lang="fr-FR" dirty="0"/>
              <a:t>Utilisation de super()</a:t>
            </a:r>
          </a:p>
        </p:txBody>
      </p:sp>
      <p:sp>
        <p:nvSpPr>
          <p:cNvPr id="3" name="Espace réservé du contenu 2">
            <a:extLst>
              <a:ext uri="{FF2B5EF4-FFF2-40B4-BE49-F238E27FC236}">
                <a16:creationId xmlns:a16="http://schemas.microsoft.com/office/drawing/2014/main" id="{39DD05D4-7D28-2340-C3C7-B41C2AF252AE}"/>
              </a:ext>
            </a:extLst>
          </p:cNvPr>
          <p:cNvSpPr>
            <a:spLocks noGrp="1"/>
          </p:cNvSpPr>
          <p:nvPr>
            <p:ph idx="1"/>
          </p:nvPr>
        </p:nvSpPr>
        <p:spPr>
          <a:xfrm>
            <a:off x="685801" y="2142067"/>
            <a:ext cx="10131425" cy="4421571"/>
          </a:xfrm>
        </p:spPr>
        <p:txBody>
          <a:bodyPr/>
          <a:lstStyle/>
          <a:p>
            <a:pPr marL="0" indent="0" algn="l">
              <a:buNone/>
            </a:pPr>
            <a:r>
              <a:rPr lang="fr-FR" b="1" i="0" dirty="0">
                <a:effectLst/>
                <a:latin typeface="Söhne"/>
              </a:rPr>
              <a:t>Points à Considérer :</a:t>
            </a:r>
          </a:p>
          <a:p>
            <a:pPr algn="l">
              <a:buFont typeface="+mj-lt"/>
              <a:buAutoNum type="arabicPeriod"/>
            </a:pPr>
            <a:r>
              <a:rPr lang="fr-FR" b="1" i="0" dirty="0">
                <a:effectLst/>
                <a:latin typeface="Söhne"/>
              </a:rPr>
              <a:t>Ordre d'Exécution :</a:t>
            </a:r>
            <a:r>
              <a:rPr lang="fr-FR" b="0" i="0" dirty="0">
                <a:effectLst/>
                <a:latin typeface="Söhne"/>
              </a:rPr>
              <a:t> Lorsqu'une méthode est appelée avec super() ou parent::, l'ordre d'exécution suit la hiérarchie de classes, en commençant par la classe actuelle et remontant vers la classe parente.</a:t>
            </a:r>
          </a:p>
          <a:p>
            <a:pPr algn="l">
              <a:buFont typeface="+mj-lt"/>
              <a:buAutoNum type="arabicPeriod"/>
            </a:pPr>
            <a:r>
              <a:rPr lang="fr-FR" b="1" i="0" dirty="0">
                <a:effectLst/>
                <a:latin typeface="Söhne"/>
              </a:rPr>
              <a:t>Chaînage :</a:t>
            </a:r>
            <a:r>
              <a:rPr lang="fr-FR" b="0" i="0" dirty="0">
                <a:effectLst/>
                <a:latin typeface="Söhne"/>
              </a:rPr>
              <a:t> Vous pouvez utiliser super() ou parent:: dans une chaîne d'appels pour accéder à des méthodes de classes parentes plus éloignées dans la hiérarchie.</a:t>
            </a:r>
          </a:p>
          <a:p>
            <a:pPr algn="l">
              <a:buFont typeface="+mj-lt"/>
              <a:buAutoNum type="arabicPeriod"/>
            </a:pPr>
            <a:r>
              <a:rPr lang="fr-FR" b="1" i="0" dirty="0">
                <a:effectLst/>
                <a:latin typeface="Söhne"/>
              </a:rPr>
              <a:t>Compatibilité :</a:t>
            </a:r>
            <a:r>
              <a:rPr lang="fr-FR" b="0" i="0" dirty="0">
                <a:effectLst/>
                <a:latin typeface="Söhne"/>
              </a:rPr>
              <a:t> La syntaxe super() est spécifique à Python, tandis que parent:: est spécifique à PHP. Assurez-vous d'utiliser la syntaxe appropriée pour le langage que vous utilisez.</a:t>
            </a:r>
          </a:p>
          <a:p>
            <a:pPr marL="0" indent="0">
              <a:buNone/>
            </a:pPr>
            <a:endParaRPr lang="fr-FR" dirty="0"/>
          </a:p>
        </p:txBody>
      </p:sp>
    </p:spTree>
    <p:extLst>
      <p:ext uri="{BB962C8B-B14F-4D97-AF65-F5344CB8AC3E}">
        <p14:creationId xmlns:p14="http://schemas.microsoft.com/office/powerpoint/2010/main" val="35740285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50C12E-6E2A-C05F-F746-CE1AE52E40F3}"/>
              </a:ext>
            </a:extLst>
          </p:cNvPr>
          <p:cNvSpPr>
            <a:spLocks noGrp="1"/>
          </p:cNvSpPr>
          <p:nvPr>
            <p:ph type="title"/>
          </p:nvPr>
        </p:nvSpPr>
        <p:spPr/>
        <p:txBody>
          <a:bodyPr/>
          <a:lstStyle/>
          <a:p>
            <a:r>
              <a:rPr lang="fr-FR" dirty="0"/>
              <a:t>Utilisation de super()</a:t>
            </a:r>
          </a:p>
        </p:txBody>
      </p:sp>
      <p:sp>
        <p:nvSpPr>
          <p:cNvPr id="3" name="Espace réservé du contenu 2">
            <a:extLst>
              <a:ext uri="{FF2B5EF4-FFF2-40B4-BE49-F238E27FC236}">
                <a16:creationId xmlns:a16="http://schemas.microsoft.com/office/drawing/2014/main" id="{53ACF500-E0D6-2548-C770-189FBFD30F40}"/>
              </a:ext>
            </a:extLst>
          </p:cNvPr>
          <p:cNvSpPr>
            <a:spLocks noGrp="1"/>
          </p:cNvSpPr>
          <p:nvPr>
            <p:ph idx="1"/>
          </p:nvPr>
        </p:nvSpPr>
        <p:spPr/>
        <p:txBody>
          <a:bodyPr/>
          <a:lstStyle/>
          <a:p>
            <a:pPr marL="0" indent="0">
              <a:buNone/>
            </a:pPr>
            <a:r>
              <a:rPr lang="fr-FR" b="0" i="0" dirty="0">
                <a:effectLst/>
                <a:latin typeface="Söhne"/>
              </a:rPr>
              <a:t>En résumé, </a:t>
            </a:r>
            <a:r>
              <a:rPr lang="fr-FR" dirty="0"/>
              <a:t>super()</a:t>
            </a:r>
            <a:r>
              <a:rPr lang="fr-FR" b="0" i="0" dirty="0">
                <a:effectLst/>
                <a:latin typeface="Söhne"/>
              </a:rPr>
              <a:t> en Python et </a:t>
            </a:r>
            <a:r>
              <a:rPr lang="fr-FR" dirty="0"/>
              <a:t>parent::</a:t>
            </a:r>
            <a:r>
              <a:rPr lang="fr-FR" b="0" i="0" dirty="0">
                <a:effectLst/>
                <a:latin typeface="Söhne"/>
              </a:rPr>
              <a:t> en PHP sont des outils puissants pour travailler avec l'héritage dans la programmation orientée objet. Ils permettent d'accéder aux méthodes de la classe parente tout en fournissant une flexibilité accrue lors de la conception de hiérarchies de classes.</a:t>
            </a:r>
            <a:endParaRPr lang="fr-FR" dirty="0"/>
          </a:p>
        </p:txBody>
      </p:sp>
    </p:spTree>
    <p:extLst>
      <p:ext uri="{BB962C8B-B14F-4D97-AF65-F5344CB8AC3E}">
        <p14:creationId xmlns:p14="http://schemas.microsoft.com/office/powerpoint/2010/main" val="21955876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éleste">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32532FB4CA9D143BCD657C926E54139" ma:contentTypeVersion="4" ma:contentTypeDescription="Crée un document." ma:contentTypeScope="" ma:versionID="8f106364d27efc489497612db78172ff">
  <xsd:schema xmlns:xsd="http://www.w3.org/2001/XMLSchema" xmlns:xs="http://www.w3.org/2001/XMLSchema" xmlns:p="http://schemas.microsoft.com/office/2006/metadata/properties" xmlns:ns2="3a3429ee-6d68-4136-b4e2-e22af89bc445" targetNamespace="http://schemas.microsoft.com/office/2006/metadata/properties" ma:root="true" ma:fieldsID="34326775d4ff4916a917fa9dc01f2031" ns2:_="">
    <xsd:import namespace="3a3429ee-6d68-4136-b4e2-e22af89bc44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3429ee-6d68-4136-b4e2-e22af89bc4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B0ABF97-161D-4CED-A4B2-873BC59355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3429ee-6d68-4136-b4e2-e22af89bc4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F393D05-9E48-4090-978E-F54FC344AB0D}">
  <ds:schemaRefs>
    <ds:schemaRef ds:uri="http://schemas.microsoft.com/sharepoint/v3/contenttype/forms"/>
  </ds:schemaRefs>
</ds:datastoreItem>
</file>

<file path=customXml/itemProps3.xml><?xml version="1.0" encoding="utf-8"?>
<ds:datastoreItem xmlns:ds="http://schemas.openxmlformats.org/officeDocument/2006/customXml" ds:itemID="{1965D546-A0D5-48D0-8244-8E01F37E73C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Céleste</Template>
  <TotalTime>2021</TotalTime>
  <Words>4890</Words>
  <Application>Microsoft Office PowerPoint</Application>
  <PresentationFormat>Grand écran</PresentationFormat>
  <Paragraphs>292</Paragraphs>
  <Slides>98</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98</vt:i4>
      </vt:variant>
    </vt:vector>
  </HeadingPairs>
  <TitlesOfParts>
    <vt:vector size="103" baseType="lpstr">
      <vt:lpstr>Arial</vt:lpstr>
      <vt:lpstr>Calibri</vt:lpstr>
      <vt:lpstr>Calibri Light</vt:lpstr>
      <vt:lpstr>Söhne</vt:lpstr>
      <vt:lpstr>Céleste</vt:lpstr>
      <vt:lpstr>Les concepts de base de la POO</vt:lpstr>
      <vt:lpstr>Les concepts de bases de la poo - sommaire</vt:lpstr>
      <vt:lpstr>Classes et objets</vt:lpstr>
      <vt:lpstr>Définition et création de classes</vt:lpstr>
      <vt:lpstr>Définition et création de classes</vt:lpstr>
      <vt:lpstr>Définition et création de classes</vt:lpstr>
      <vt:lpstr>Définition et création de classes</vt:lpstr>
      <vt:lpstr>Définition et création de classes</vt:lpstr>
      <vt:lpstr>Définition et création de classes</vt:lpstr>
      <vt:lpstr>Définition et création de classes</vt:lpstr>
      <vt:lpstr>Définition et création de classes</vt:lpstr>
      <vt:lpstr>Définition et création de classes</vt:lpstr>
      <vt:lpstr>Définition et création de classes</vt:lpstr>
      <vt:lpstr>Définition et création de classes</vt:lpstr>
      <vt:lpstr>Définition et création de classes</vt:lpstr>
      <vt:lpstr>Définition et création de classes</vt:lpstr>
      <vt:lpstr>Définition et création de classes</vt:lpstr>
      <vt:lpstr>Définition et création de classes</vt:lpstr>
      <vt:lpstr>Classes et objets</vt:lpstr>
      <vt:lpstr>Instanciations d’objets</vt:lpstr>
      <vt:lpstr>Instanciations d’objets</vt:lpstr>
      <vt:lpstr>Instanciations d’objets</vt:lpstr>
      <vt:lpstr>Instanciations d’objets</vt:lpstr>
      <vt:lpstr>Instanciations d’objets</vt:lpstr>
      <vt:lpstr>Instanciations d’objets</vt:lpstr>
      <vt:lpstr>Instanciations d’objets</vt:lpstr>
      <vt:lpstr>Instanciations d’objets</vt:lpstr>
      <vt:lpstr>Instanciations d’objets</vt:lpstr>
      <vt:lpstr>Instanciations d’objets</vt:lpstr>
      <vt:lpstr>Instanciations d’objets</vt:lpstr>
      <vt:lpstr>Instanciations d’objets</vt:lpstr>
      <vt:lpstr>Instanciations d’objets</vt:lpstr>
      <vt:lpstr>Classes et objets</vt:lpstr>
      <vt:lpstr>attributs et méthodes</vt:lpstr>
      <vt:lpstr>attributs et méthodes</vt:lpstr>
      <vt:lpstr>attributs et méthodes</vt:lpstr>
      <vt:lpstr>attributs et méthodes</vt:lpstr>
      <vt:lpstr>attributs et méthodes</vt:lpstr>
      <vt:lpstr>attributs et méthodes</vt:lpstr>
      <vt:lpstr>attributs et méthodes</vt:lpstr>
      <vt:lpstr>attributs et méthodes</vt:lpstr>
      <vt:lpstr>attributs et méthodes</vt:lpstr>
      <vt:lpstr>attributs et méthodes</vt:lpstr>
      <vt:lpstr>Encapsulation</vt:lpstr>
      <vt:lpstr>Modificateurs d’accès (public, private, protected)</vt:lpstr>
      <vt:lpstr>Modificateurs d’accès (public, private, protected)</vt:lpstr>
      <vt:lpstr>Modificateurs d’accès (public, private, protected)</vt:lpstr>
      <vt:lpstr>Modificateurs d’accès (public, private, protected)</vt:lpstr>
      <vt:lpstr>Modificateurs d’accès (public, private, protected)</vt:lpstr>
      <vt:lpstr>Modificateurs d’accès (public, private, protected)</vt:lpstr>
      <vt:lpstr>Modificateurs d’accès (public, private, protected)</vt:lpstr>
      <vt:lpstr>Modificateurs d’accès (public, private, protected)</vt:lpstr>
      <vt:lpstr>Modificateurs d’accès (public, private, protected)</vt:lpstr>
      <vt:lpstr>Modificateurs d’accès (public, private, protected)</vt:lpstr>
      <vt:lpstr>Modificateurs d’accès (public, private, protected)</vt:lpstr>
      <vt:lpstr>Modificateurs d’accès (public, private, protected)</vt:lpstr>
      <vt:lpstr>Modificateurs d’accès (public, private, protected)</vt:lpstr>
      <vt:lpstr>Modificateurs d’accès (public, private, protected)</vt:lpstr>
      <vt:lpstr>Modificateurs d’accès (public, private, protected)</vt:lpstr>
      <vt:lpstr>Modificateurs d’accès (public, private, protected)</vt:lpstr>
      <vt:lpstr>Modificateurs d’accès (public, private, protected)</vt:lpstr>
      <vt:lpstr>Encapsulation</vt:lpstr>
      <vt:lpstr>Getters et setters</vt:lpstr>
      <vt:lpstr>Getters et setters</vt:lpstr>
      <vt:lpstr>Getters et setters</vt:lpstr>
      <vt:lpstr>Getters et setters</vt:lpstr>
      <vt:lpstr>Getters et setters</vt:lpstr>
      <vt:lpstr>Getters et setters</vt:lpstr>
      <vt:lpstr>Getters et setters</vt:lpstr>
      <vt:lpstr>Getters et setters</vt:lpstr>
      <vt:lpstr>Getters et setters</vt:lpstr>
      <vt:lpstr>Héritages</vt:lpstr>
      <vt:lpstr>Création de hiérarchies de classes</vt:lpstr>
      <vt:lpstr>Création de hiérarchies de classes</vt:lpstr>
      <vt:lpstr>Création de hiérarchies de classes</vt:lpstr>
      <vt:lpstr>Création de hiérarchies de classes</vt:lpstr>
      <vt:lpstr>Création de hiérarchies de classes</vt:lpstr>
      <vt:lpstr>Création de hiérarchies de classes</vt:lpstr>
      <vt:lpstr>Création de hiérarchies de classes</vt:lpstr>
      <vt:lpstr>Création de hiérarchies de classes</vt:lpstr>
      <vt:lpstr>Héritages</vt:lpstr>
      <vt:lpstr>Surcharge de méthodes </vt:lpstr>
      <vt:lpstr>Surcharge de méthodes</vt:lpstr>
      <vt:lpstr>Surcharge de méthodes</vt:lpstr>
      <vt:lpstr>Surcharge de méthodes</vt:lpstr>
      <vt:lpstr>Surcharge de méthodes</vt:lpstr>
      <vt:lpstr>Surcharge de méthodes</vt:lpstr>
      <vt:lpstr>Surcharge de méthodes</vt:lpstr>
      <vt:lpstr>Surcharge de méthodes</vt:lpstr>
      <vt:lpstr>Héritages</vt:lpstr>
      <vt:lpstr>Utilisation de super() </vt:lpstr>
      <vt:lpstr>Utilisation de super()</vt:lpstr>
      <vt:lpstr>Utilisation de super()</vt:lpstr>
      <vt:lpstr>Utilisation de super()</vt:lpstr>
      <vt:lpstr>Utilisation de super()</vt:lpstr>
      <vt:lpstr>Utilisation de super()</vt:lpstr>
      <vt:lpstr>Utilisation de super()</vt:lpstr>
      <vt:lpstr>Utilisation de super()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concepts de base de la POO</dc:title>
  <dc:creator>Microsoft Office User</dc:creator>
  <cp:lastModifiedBy>SENOUCI Ilan</cp:lastModifiedBy>
  <cp:revision>20</cp:revision>
  <dcterms:created xsi:type="dcterms:W3CDTF">2024-01-29T15:11:48Z</dcterms:created>
  <dcterms:modified xsi:type="dcterms:W3CDTF">2025-01-30T14:35:28Z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0x010100232532FB4CA9D143BCD657C926E54139</vt:lpwstr>
  </property>
</Properties>
</file>